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6" r:id="rId2"/>
    <p:sldId id="290" r:id="rId3"/>
    <p:sldId id="671" r:id="rId4"/>
    <p:sldId id="297" r:id="rId5"/>
    <p:sldId id="261" r:id="rId6"/>
    <p:sldId id="260" r:id="rId7"/>
    <p:sldId id="262" r:id="rId8"/>
    <p:sldId id="256" r:id="rId9"/>
    <p:sldId id="258" r:id="rId10"/>
    <p:sldId id="277" r:id="rId11"/>
    <p:sldId id="279" r:id="rId12"/>
    <p:sldId id="668" r:id="rId13"/>
    <p:sldId id="280" r:id="rId14"/>
    <p:sldId id="292" r:id="rId15"/>
    <p:sldId id="265" r:id="rId16"/>
    <p:sldId id="670" r:id="rId17"/>
    <p:sldId id="263" r:id="rId18"/>
    <p:sldId id="282" r:id="rId19"/>
    <p:sldId id="669" r:id="rId20"/>
    <p:sldId id="302" r:id="rId21"/>
    <p:sldId id="269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02"/>
    <a:srgbClr val="FF514E"/>
    <a:srgbClr val="FF0066"/>
    <a:srgbClr val="FA6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1" autoAdjust="0"/>
    <p:restoredTop sz="87243"/>
  </p:normalViewPr>
  <p:slideViewPr>
    <p:cSldViewPr snapToGrid="0">
      <p:cViewPr varScale="1">
        <p:scale>
          <a:sx n="110" d="100"/>
          <a:sy n="110" d="100"/>
        </p:scale>
        <p:origin x="5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20677-7F52-894B-B280-DA67BB7C5ACF}" type="datetimeFigureOut">
              <a:rPr kumimoji="1" lang="ko-KR" altLang="en-US" smtClean="0"/>
              <a:t>2021. 10. 17.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4C15E-04FC-C64A-884E-A18E096B94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9220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Downloads/sephorapythoncode02.ipynb#%ED%86%B5%EA%B3%84-%EB%B6%84%EC%84%9D-%EC%98%88%EC%A0%9C)-%EA%B0%80%EC%84%A4-%EA%B2%80%EC%A0%95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Strength</a:t>
            </a:r>
          </a:p>
          <a:p>
            <a:r>
              <a:rPr kumimoji="1" lang="en-US" altLang="ko-KR" dirty="0"/>
              <a:t>Weakness</a:t>
            </a:r>
          </a:p>
          <a:p>
            <a:r>
              <a:rPr kumimoji="1" lang="en-US" altLang="ko-KR" dirty="0"/>
              <a:t>Opportunity</a:t>
            </a:r>
          </a:p>
          <a:p>
            <a:r>
              <a:rPr kumimoji="1" lang="en-US" altLang="ko-KR" dirty="0"/>
              <a:t>Threat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2097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20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대가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PB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상품 경험이 가장 적어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상품 경험은 모든 연령 중 가장 낮았다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가장 높은 수치로 세포라 브랜드를 다양하게 인지하고 있다는 것을 생각해봤을 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상품에 대한 관심은 매우 낮다고 볼 수 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PB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상품 구매 경험을 높이려면 어떤 노력을 더 할 수 있을까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451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대가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 구매 경험이 가장 낮았다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가성비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측면에서 해외 화장품에 대한 만족도가 가장 낮았다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세포라의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상품의 가격을 조정해야한다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?!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대가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세포라에서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PB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상품을 가장 적게 구매하는 이유를 국내 및 해외 뷰티 브랜드 만족도 조사에서 찾아보았다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그리고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가성비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항목에 가장 낮은 점수를 준 것에  주목하여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세포라의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PB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상품이 가성비가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좋지않다는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것으로 가설을 설정했다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rtl="0"/>
            <a:r>
              <a:rPr lang="en-US" altLang="ko-KR" b="0" dirty="0">
                <a:effectLst/>
              </a:rPr>
              <a:t>-------------------------------</a:t>
            </a:r>
          </a:p>
          <a:p>
            <a:r>
              <a:rPr kumimoji="1" lang="en-US" altLang="ko-KR" dirty="0"/>
              <a:t>20</a:t>
            </a:r>
            <a:r>
              <a:rPr kumimoji="1" lang="ko-KR" altLang="en-US" dirty="0"/>
              <a:t>대가 다른 연령대와 비교했을 때 </a:t>
            </a:r>
            <a:r>
              <a:rPr kumimoji="1" lang="en-US" altLang="ko-KR" dirty="0"/>
              <a:t>pb </a:t>
            </a:r>
            <a:r>
              <a:rPr kumimoji="1" lang="ko-KR" altLang="en-US" dirty="0"/>
              <a:t>상품에 가장 만족하지 못하는 이유를 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국내 및 해외 뷰티 브랜드 만족도 조사에서 찾아보았다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kumimoji="1" lang="ko-KR" altLang="en-US" dirty="0"/>
          </a:p>
          <a:p>
            <a:pPr rtl="0"/>
            <a:r>
              <a:rPr lang="en-US" altLang="ko-KR" b="0" dirty="0">
                <a:effectLst/>
              </a:rPr>
              <a:t>-------------------------------</a:t>
            </a:r>
          </a:p>
          <a:p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설문 조사 결과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대가 다른 연령에 비해 가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때문에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 가설을 설정했다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b="0" dirty="0">
              <a:effectLst/>
            </a:endParaRPr>
          </a:p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7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 분석 예제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가설 검정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¶</a:t>
            </a:r>
            <a:endParaRPr lang="ko-KR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가설 검정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 Test (Two Sample T-Test)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표본의 평균을 비교하여 해당 평균에 차이가 있는지 확인하는 검정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귀무가설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차이가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대립가설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차이가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유의수준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95%, 0.05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작은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귀무가설을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기각하며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대립가설을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541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1587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설문지 조사 이미지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0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소셜 빅데이터 분석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워드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6298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세포라를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찾는 고객의 만족도는 높지만 한국 고객의 인지도는 만족도에 비해 낮은 편임을 알 수 있었다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인지도를 높이기 위한 더 적극적인 마케팅이 필요하다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 뷰티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드럭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스토어에서 ’무료 샘플 제공’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화장품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기능성’에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만족하지 못하는 고객들을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타겟팅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마케팅과 해외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드럭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스토어에서 브랜드 가치를 중요시 하는 고객들의 성향을 바탕으로 한 마케팅이 필요한 것으로 보인다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8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Strength</a:t>
            </a:r>
          </a:p>
          <a:p>
            <a:r>
              <a:rPr kumimoji="1" lang="en-US" altLang="ko-KR" dirty="0"/>
              <a:t>Weakness</a:t>
            </a:r>
          </a:p>
          <a:p>
            <a:r>
              <a:rPr kumimoji="1" lang="en-US" altLang="ko-KR" dirty="0"/>
              <a:t>Opportunity</a:t>
            </a:r>
          </a:p>
          <a:p>
            <a:r>
              <a:rPr kumimoji="1" lang="en-US" altLang="ko-KR" dirty="0"/>
              <a:t>Threat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06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한국에서의 마케팅 및 캠페인 전략이 성공적으로 이루어지고 있는가</a:t>
            </a:r>
            <a:r>
              <a:rPr lang="en-US" altLang="ko-KR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 </a:t>
            </a:r>
            <a:endParaRPr lang="ko-KR" altLang="en-US" b="1" dirty="0">
              <a:effectLst/>
            </a:endParaRPr>
          </a:p>
          <a:p>
            <a:pPr rtl="0"/>
            <a:r>
              <a:rPr lang="ko-KR" altLang="en-US" sz="1200" b="1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세포라의</a:t>
            </a:r>
            <a:r>
              <a:rPr lang="ko-KR" alt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한국 진출 성공 여부를 평가하고자 하는 것이 이 프로젝트의 목표</a:t>
            </a:r>
            <a:r>
              <a:rPr lang="en-US" altLang="ko-KR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b="1" dirty="0">
              <a:effectLst/>
            </a:endParaRPr>
          </a:p>
          <a:p>
            <a:br>
              <a:rPr lang="ko-KR" altLang="en-US" dirty="0"/>
            </a:br>
            <a:r>
              <a:rPr lang="en-US" altLang="ko-KR" dirty="0"/>
              <a:t>--------------------------------------------------------</a:t>
            </a:r>
          </a:p>
          <a:p>
            <a:endParaRPr kumimoji="1" lang="en-US" altLang="ko-KR" dirty="0"/>
          </a:p>
          <a:p>
            <a:pPr rtl="0"/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세포라의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한국진출 성공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트위터 우선적으로 입점 전후 반응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인지도 만족도 조사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 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설문지도 트위터와 관련해서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한것이다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인지도 만족도 조사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입전전후의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반응 분석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982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구체적인 설문 조사 항목과 설문지 신뢰도 평가 넣기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설문지 응답자의 기본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H&amp;B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스토어 이용에 대한 전반적인 만족도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세포라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브랜드에 대한 인식도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세포라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브랜드에 대한 만족도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국내 뷰티 브랜드 만족도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해외 뷰티 브랜드 만족도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endParaRPr kumimoji="1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601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설문지에 응답자에 관한 기본 정보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성별</a:t>
            </a:r>
            <a:r>
              <a:rPr kumimoji="1" lang="en-US" altLang="ko-KR" dirty="0"/>
              <a:t>(100%</a:t>
            </a:r>
            <a:r>
              <a:rPr kumimoji="1" lang="ko-KR" altLang="en-US" dirty="0"/>
              <a:t>여자</a:t>
            </a:r>
            <a:r>
              <a:rPr kumimoji="1" lang="en-US" altLang="ko-KR" dirty="0"/>
              <a:t>),</a:t>
            </a:r>
            <a:r>
              <a:rPr kumimoji="1" lang="ko-KR" altLang="en-US" dirty="0"/>
              <a:t> 나이</a:t>
            </a:r>
            <a:r>
              <a:rPr kumimoji="1" lang="en-US" altLang="ko-KR" dirty="0"/>
              <a:t>(10</a:t>
            </a:r>
            <a:r>
              <a:rPr kumimoji="1" lang="ko-KR" altLang="en-US" dirty="0"/>
              <a:t>대</a:t>
            </a:r>
            <a:r>
              <a:rPr kumimoji="1" lang="en-US" altLang="ko-KR" dirty="0"/>
              <a:t>~50</a:t>
            </a:r>
            <a:r>
              <a:rPr kumimoji="1" lang="ko-KR" altLang="en-US" dirty="0"/>
              <a:t>대</a:t>
            </a:r>
            <a:r>
              <a:rPr kumimoji="1" lang="en-US" altLang="ko-KR" dirty="0"/>
              <a:t>),</a:t>
            </a:r>
            <a:r>
              <a:rPr kumimoji="1" lang="ko-KR" altLang="en-US" dirty="0"/>
              <a:t> 거주지</a:t>
            </a:r>
            <a:r>
              <a:rPr kumimoji="1" lang="en-US" altLang="ko-KR" dirty="0"/>
              <a:t>(</a:t>
            </a:r>
            <a:r>
              <a:rPr kumimoji="1" lang="ko-KR" altLang="en-US" dirty="0"/>
              <a:t>경기도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경상도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서울시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충청도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기타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6630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소비자의 기본 특징</a:t>
            </a:r>
            <a:r>
              <a:rPr kumimoji="1" lang="en-US" altLang="ko-KR" dirty="0"/>
              <a:t>/</a:t>
            </a:r>
            <a:r>
              <a:rPr kumimoji="1" lang="ko-KR" altLang="en-US" dirty="0"/>
              <a:t>성향 파악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315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디지털 마케팅 성과</a:t>
            </a:r>
            <a:r>
              <a:rPr kumimoji="1" lang="en-US" altLang="ko-KR" dirty="0"/>
              <a:t>/</a:t>
            </a:r>
            <a:r>
              <a:rPr kumimoji="1" lang="ko-KR" altLang="en-US" dirty="0"/>
              <a:t>전략 분석 및 평가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8936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따라서 고객들에게 뷰티 서비스의 품질을 높여 친구에게 추천해주다고 말하는 사람의 비율을 늘리는 것이 좋을 것이다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# </a:t>
            </a:r>
            <a:r>
              <a:rPr kumimoji="1" lang="ko-KR" altLang="en-US" dirty="0"/>
              <a:t>세포라 만족도를 이용한 분석 예시</a:t>
            </a:r>
          </a:p>
          <a:p>
            <a:endParaRPr kumimoji="1" lang="ko-KR" altLang="en-US" dirty="0"/>
          </a:p>
          <a:p>
            <a:r>
              <a:rPr kumimoji="1" lang="en-US" altLang="ko-KR" dirty="0"/>
              <a:t>### </a:t>
            </a:r>
            <a:r>
              <a:rPr kumimoji="1" lang="ko-KR" altLang="en-US" dirty="0"/>
              <a:t>친구에게 추천해준다고 말하는 사람들은 어떤 만족도가 가장 높았을까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친구에게 추천해준다고 말하는 사람들은 지인을 통한 마케팅이 이루어 진다고 </a:t>
            </a:r>
            <a:r>
              <a:rPr kumimoji="1" lang="ko-KR" altLang="en-US" dirty="0" err="1"/>
              <a:t>말할수있다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친구에게 추천해준다고 말하는 사람들과 그렇지 않은 사람들은 어떤 서비스에 의해서 이런 결정을 하게 </a:t>
            </a:r>
            <a:r>
              <a:rPr kumimoji="1" lang="ko-KR" altLang="en-US" dirty="0" err="1"/>
              <a:t>된건지</a:t>
            </a:r>
            <a:r>
              <a:rPr kumimoji="1" lang="ko-KR" altLang="en-US" dirty="0"/>
              <a:t> 알아보고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추후 해당 서비스를 증대 시킴으로 친구들에게 추천해준다고 말하는 사람들의 비율을 더욱 효과적으로 </a:t>
            </a:r>
            <a:r>
              <a:rPr kumimoji="1" lang="ko-KR" altLang="en-US" dirty="0" err="1"/>
              <a:t>늘릴수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있을것으로</a:t>
            </a:r>
            <a:r>
              <a:rPr kumimoji="1" lang="ko-KR" altLang="en-US" dirty="0"/>
              <a:t> 기대해 본다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#####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기법이랑</a:t>
            </a:r>
            <a:r>
              <a:rPr kumimoji="1" lang="ko-KR" altLang="en-US" dirty="0"/>
              <a:t> 어떤 분석 느낌인지는 다음에 자세히 설명드릴게요 이런 식으로 분석 가능하다 정도만 봐보세요</a:t>
            </a:r>
            <a:r>
              <a:rPr kumimoji="1" lang="en-US" altLang="ko-KR" dirty="0"/>
              <a:t>!</a:t>
            </a:r>
          </a:p>
          <a:p>
            <a:r>
              <a:rPr kumimoji="1" lang="en" altLang="ko-KR" dirty="0"/>
              <a:t>from </a:t>
            </a:r>
            <a:r>
              <a:rPr kumimoji="1" lang="en" altLang="ko-KR" dirty="0" err="1"/>
              <a:t>sklearn.ensemble</a:t>
            </a:r>
            <a:r>
              <a:rPr kumimoji="1" lang="en" altLang="ko-KR" dirty="0"/>
              <a:t> import </a:t>
            </a:r>
            <a:r>
              <a:rPr kumimoji="1" lang="en" altLang="ko-KR" dirty="0" err="1"/>
              <a:t>RandomForestClassifier</a:t>
            </a:r>
            <a:endParaRPr kumimoji="1" lang="en" altLang="ko-KR" dirty="0"/>
          </a:p>
          <a:p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분석예시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Randomforest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통해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 서비스를 높게 선택한 사람들이 다른 서비스에 비해 친구에게 추천해줄 확률이 더 높았다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 서비스를 좋게 하는 것은 추후 친구나 지인에게 추천 할 가능성을 높게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할수있다는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34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10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대가 화장품 진열 방식에 가장 만족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반대로 직원 서비스에는 가장 낮은 점수를 주었다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이는 매장을 방문한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 소비자들이 화장품 진열 방식에 큰 만족을 느껴도 직원의 서비스 방식 요인이 작용해 구매까지 이어지지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않을수도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있다고 해석할 수 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또한 뷰티 서비스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세포라 직원이 직접 고객에게 메이크업을 해주는 서비스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에서도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- 30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대로부터 가장 낮은 점수를 받아 직원 서비스의 개선 필요하다는 제안에 힘을 싣는다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C15E-04FC-C64A-884E-A18E096B944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097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3F69A1-782D-4D1E-9584-63E8ABE4C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135" y="3602734"/>
            <a:ext cx="2612268" cy="2612268"/>
          </a:xfrm>
          <a:custGeom>
            <a:avLst/>
            <a:gdLst>
              <a:gd name="connsiteX0" fmla="*/ 1306134 w 2612268"/>
              <a:gd name="connsiteY0" fmla="*/ 0 h 2612268"/>
              <a:gd name="connsiteX1" fmla="*/ 2612268 w 2612268"/>
              <a:gd name="connsiteY1" fmla="*/ 1306134 h 2612268"/>
              <a:gd name="connsiteX2" fmla="*/ 1306134 w 2612268"/>
              <a:gd name="connsiteY2" fmla="*/ 2612268 h 2612268"/>
              <a:gd name="connsiteX3" fmla="*/ 0 w 2612268"/>
              <a:gd name="connsiteY3" fmla="*/ 1306134 h 2612268"/>
              <a:gd name="connsiteX4" fmla="*/ 1306134 w 2612268"/>
              <a:gd name="connsiteY4" fmla="*/ 0 h 26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268" h="2612268">
                <a:moveTo>
                  <a:pt x="1306134" y="0"/>
                </a:moveTo>
                <a:cubicBezTo>
                  <a:pt x="2027492" y="0"/>
                  <a:pt x="2612268" y="584776"/>
                  <a:pt x="2612268" y="1306134"/>
                </a:cubicBezTo>
                <a:cubicBezTo>
                  <a:pt x="2612268" y="2027492"/>
                  <a:pt x="2027492" y="2612268"/>
                  <a:pt x="1306134" y="2612268"/>
                </a:cubicBezTo>
                <a:cubicBezTo>
                  <a:pt x="584776" y="2612268"/>
                  <a:pt x="0" y="2027492"/>
                  <a:pt x="0" y="1306134"/>
                </a:cubicBezTo>
                <a:cubicBezTo>
                  <a:pt x="0" y="584776"/>
                  <a:pt x="584776" y="0"/>
                  <a:pt x="1306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79C2A85-94EA-4D74-9D78-C976B11DBA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9868" y="2857565"/>
            <a:ext cx="2612268" cy="2612268"/>
          </a:xfrm>
          <a:custGeom>
            <a:avLst/>
            <a:gdLst>
              <a:gd name="connsiteX0" fmla="*/ 1306134 w 2612268"/>
              <a:gd name="connsiteY0" fmla="*/ 0 h 2612268"/>
              <a:gd name="connsiteX1" fmla="*/ 2612268 w 2612268"/>
              <a:gd name="connsiteY1" fmla="*/ 1306134 h 2612268"/>
              <a:gd name="connsiteX2" fmla="*/ 1306134 w 2612268"/>
              <a:gd name="connsiteY2" fmla="*/ 2612268 h 2612268"/>
              <a:gd name="connsiteX3" fmla="*/ 0 w 2612268"/>
              <a:gd name="connsiteY3" fmla="*/ 1306134 h 2612268"/>
              <a:gd name="connsiteX4" fmla="*/ 1306134 w 2612268"/>
              <a:gd name="connsiteY4" fmla="*/ 0 h 26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268" h="2612268">
                <a:moveTo>
                  <a:pt x="1306134" y="0"/>
                </a:moveTo>
                <a:cubicBezTo>
                  <a:pt x="2027492" y="0"/>
                  <a:pt x="2612268" y="584776"/>
                  <a:pt x="2612268" y="1306134"/>
                </a:cubicBezTo>
                <a:cubicBezTo>
                  <a:pt x="2612268" y="2027492"/>
                  <a:pt x="2027492" y="2612268"/>
                  <a:pt x="1306134" y="2612268"/>
                </a:cubicBezTo>
                <a:cubicBezTo>
                  <a:pt x="584776" y="2612268"/>
                  <a:pt x="0" y="2027492"/>
                  <a:pt x="0" y="1306134"/>
                </a:cubicBezTo>
                <a:cubicBezTo>
                  <a:pt x="0" y="584776"/>
                  <a:pt x="584776" y="0"/>
                  <a:pt x="1306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92F164E-78ED-4830-B4AB-40A027DC5A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7598" y="3602733"/>
            <a:ext cx="2612268" cy="2612268"/>
          </a:xfrm>
          <a:custGeom>
            <a:avLst/>
            <a:gdLst>
              <a:gd name="connsiteX0" fmla="*/ 1306134 w 2612268"/>
              <a:gd name="connsiteY0" fmla="*/ 0 h 2612268"/>
              <a:gd name="connsiteX1" fmla="*/ 2612268 w 2612268"/>
              <a:gd name="connsiteY1" fmla="*/ 1306134 h 2612268"/>
              <a:gd name="connsiteX2" fmla="*/ 1306134 w 2612268"/>
              <a:gd name="connsiteY2" fmla="*/ 2612268 h 2612268"/>
              <a:gd name="connsiteX3" fmla="*/ 0 w 2612268"/>
              <a:gd name="connsiteY3" fmla="*/ 1306134 h 2612268"/>
              <a:gd name="connsiteX4" fmla="*/ 1306134 w 2612268"/>
              <a:gd name="connsiteY4" fmla="*/ 0 h 26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268" h="2612268">
                <a:moveTo>
                  <a:pt x="1306134" y="0"/>
                </a:moveTo>
                <a:cubicBezTo>
                  <a:pt x="2027492" y="0"/>
                  <a:pt x="2612268" y="584776"/>
                  <a:pt x="2612268" y="1306134"/>
                </a:cubicBezTo>
                <a:cubicBezTo>
                  <a:pt x="2612268" y="2027492"/>
                  <a:pt x="2027492" y="2612268"/>
                  <a:pt x="1306134" y="2612268"/>
                </a:cubicBezTo>
                <a:cubicBezTo>
                  <a:pt x="584776" y="2612268"/>
                  <a:pt x="0" y="2027492"/>
                  <a:pt x="0" y="1306134"/>
                </a:cubicBezTo>
                <a:cubicBezTo>
                  <a:pt x="0" y="584776"/>
                  <a:pt x="584776" y="0"/>
                  <a:pt x="1306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2356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0C7D358-A352-4ACF-9048-5104DB7FD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02120" y="1130618"/>
            <a:ext cx="4722123" cy="4605687"/>
          </a:xfrm>
          <a:custGeom>
            <a:avLst/>
            <a:gdLst>
              <a:gd name="connsiteX0" fmla="*/ 2147465 w 4722123"/>
              <a:gd name="connsiteY0" fmla="*/ 35 h 4605687"/>
              <a:gd name="connsiteX1" fmla="*/ 3478177 w 4722123"/>
              <a:gd name="connsiteY1" fmla="*/ 544348 h 4605687"/>
              <a:gd name="connsiteX2" fmla="*/ 4283794 w 4722123"/>
              <a:gd name="connsiteY2" fmla="*/ 1687381 h 4605687"/>
              <a:gd name="connsiteX3" fmla="*/ 4717882 w 4722123"/>
              <a:gd name="connsiteY3" fmla="*/ 3120434 h 4605687"/>
              <a:gd name="connsiteX4" fmla="*/ 4276212 w 4722123"/>
              <a:gd name="connsiteY4" fmla="*/ 4312749 h 4605687"/>
              <a:gd name="connsiteX5" fmla="*/ 3008074 w 4722123"/>
              <a:gd name="connsiteY5" fmla="*/ 4598982 h 4605687"/>
              <a:gd name="connsiteX6" fmla="*/ 2909505 w 4722123"/>
              <a:gd name="connsiteY6" fmla="*/ 4593294 h 4605687"/>
              <a:gd name="connsiteX7" fmla="*/ 11171 w 4722123"/>
              <a:gd name="connsiteY7" fmla="*/ 2504372 h 4605687"/>
              <a:gd name="connsiteX8" fmla="*/ 242431 w 4722123"/>
              <a:gd name="connsiteY8" fmla="*/ 1382192 h 4605687"/>
              <a:gd name="connsiteX9" fmla="*/ 919152 w 4722123"/>
              <a:gd name="connsiteY9" fmla="*/ 527289 h 4605687"/>
              <a:gd name="connsiteX10" fmla="*/ 1938971 w 4722123"/>
              <a:gd name="connsiteY10" fmla="*/ 15484 h 4605687"/>
              <a:gd name="connsiteX11" fmla="*/ 2147465 w 4722123"/>
              <a:gd name="connsiteY11" fmla="*/ 35 h 460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22123" h="4605687">
                <a:moveTo>
                  <a:pt x="2147465" y="35"/>
                </a:moveTo>
                <a:cubicBezTo>
                  <a:pt x="2633728" y="-3205"/>
                  <a:pt x="3113278" y="217600"/>
                  <a:pt x="3478177" y="544348"/>
                </a:cubicBezTo>
                <a:cubicBezTo>
                  <a:pt x="3828857" y="859014"/>
                  <a:pt x="4084760" y="1264666"/>
                  <a:pt x="4283794" y="1687381"/>
                </a:cubicBezTo>
                <a:cubicBezTo>
                  <a:pt x="4496099" y="2138527"/>
                  <a:pt x="4681865" y="2620003"/>
                  <a:pt x="4717882" y="3120434"/>
                </a:cubicBezTo>
                <a:cubicBezTo>
                  <a:pt x="4748211" y="3560207"/>
                  <a:pt x="4617415" y="4034101"/>
                  <a:pt x="4276212" y="4312749"/>
                </a:cubicBezTo>
                <a:cubicBezTo>
                  <a:pt x="3933114" y="4591400"/>
                  <a:pt x="3451639" y="4623623"/>
                  <a:pt x="3008074" y="4598982"/>
                </a:cubicBezTo>
                <a:cubicBezTo>
                  <a:pt x="2973954" y="4597085"/>
                  <a:pt x="2941729" y="4595191"/>
                  <a:pt x="2909505" y="4593294"/>
                </a:cubicBezTo>
                <a:cubicBezTo>
                  <a:pt x="1675485" y="4506098"/>
                  <a:pt x="170399" y="3914679"/>
                  <a:pt x="11171" y="2504372"/>
                </a:cubicBezTo>
                <a:cubicBezTo>
                  <a:pt x="-34322" y="2106301"/>
                  <a:pt x="62353" y="1725292"/>
                  <a:pt x="242431" y="1382192"/>
                </a:cubicBezTo>
                <a:cubicBezTo>
                  <a:pt x="411138" y="1059944"/>
                  <a:pt x="653772" y="769923"/>
                  <a:pt x="919152" y="527289"/>
                </a:cubicBezTo>
                <a:cubicBezTo>
                  <a:pt x="1205383" y="269491"/>
                  <a:pt x="1557959" y="70455"/>
                  <a:pt x="1938971" y="15484"/>
                </a:cubicBezTo>
                <a:cubicBezTo>
                  <a:pt x="2008396" y="5533"/>
                  <a:pt x="2077999" y="497"/>
                  <a:pt x="2147465" y="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523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54662FB-D199-4FD0-8369-DA00018589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3114" y="3561045"/>
            <a:ext cx="2609283" cy="1992488"/>
          </a:xfrm>
          <a:custGeom>
            <a:avLst/>
            <a:gdLst>
              <a:gd name="connsiteX0" fmla="*/ 1039699 w 2609283"/>
              <a:gd name="connsiteY0" fmla="*/ 1158 h 1992488"/>
              <a:gd name="connsiteX1" fmla="*/ 1358221 w 2609283"/>
              <a:gd name="connsiteY1" fmla="*/ 90070 h 1992488"/>
              <a:gd name="connsiteX2" fmla="*/ 1776196 w 2609283"/>
              <a:gd name="connsiteY2" fmla="*/ 431750 h 1992488"/>
              <a:gd name="connsiteX3" fmla="*/ 2173209 w 2609283"/>
              <a:gd name="connsiteY3" fmla="*/ 665979 h 1992488"/>
              <a:gd name="connsiteX4" fmla="*/ 2608723 w 2609283"/>
              <a:gd name="connsiteY4" fmla="*/ 1488583 h 1992488"/>
              <a:gd name="connsiteX5" fmla="*/ 2533627 w 2609283"/>
              <a:gd name="connsiteY5" fmla="*/ 1805976 h 1992488"/>
              <a:gd name="connsiteX6" fmla="*/ 2062557 w 2609283"/>
              <a:gd name="connsiteY6" fmla="*/ 1940743 h 1992488"/>
              <a:gd name="connsiteX7" fmla="*/ 1563878 w 2609283"/>
              <a:gd name="connsiteY7" fmla="*/ 1809668 h 1992488"/>
              <a:gd name="connsiteX8" fmla="*/ 1098614 w 2609283"/>
              <a:gd name="connsiteY8" fmla="*/ 1873394 h 1992488"/>
              <a:gd name="connsiteX9" fmla="*/ 639811 w 2609283"/>
              <a:gd name="connsiteY9" fmla="*/ 1987011 h 1992488"/>
              <a:gd name="connsiteX10" fmla="*/ 186583 w 2609283"/>
              <a:gd name="connsiteY10" fmla="*/ 1890448 h 1992488"/>
              <a:gd name="connsiteX11" fmla="*/ 9265 w 2609283"/>
              <a:gd name="connsiteY11" fmla="*/ 1461665 h 1992488"/>
              <a:gd name="connsiteX12" fmla="*/ 281644 w 2609283"/>
              <a:gd name="connsiteY12" fmla="*/ 1132713 h 1992488"/>
              <a:gd name="connsiteX13" fmla="*/ 601920 w 2609283"/>
              <a:gd name="connsiteY13" fmla="*/ 845867 h 1992488"/>
              <a:gd name="connsiteX14" fmla="*/ 699617 w 2609283"/>
              <a:gd name="connsiteY14" fmla="*/ 442476 h 1992488"/>
              <a:gd name="connsiteX15" fmla="*/ 861303 w 2609283"/>
              <a:gd name="connsiteY15" fmla="*/ 70669 h 1992488"/>
              <a:gd name="connsiteX16" fmla="*/ 1039699 w 2609283"/>
              <a:gd name="connsiteY16" fmla="*/ 1158 h 19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09283" h="1992488">
                <a:moveTo>
                  <a:pt x="1039699" y="1158"/>
                </a:moveTo>
                <a:cubicBezTo>
                  <a:pt x="1147462" y="-7185"/>
                  <a:pt x="1263643" y="30251"/>
                  <a:pt x="1358221" y="90070"/>
                </a:cubicBezTo>
                <a:cubicBezTo>
                  <a:pt x="1509522" y="185767"/>
                  <a:pt x="1629147" y="328926"/>
                  <a:pt x="1776196" y="431750"/>
                </a:cubicBezTo>
                <a:cubicBezTo>
                  <a:pt x="1902652" y="520199"/>
                  <a:pt x="2046970" y="577133"/>
                  <a:pt x="2173209" y="665979"/>
                </a:cubicBezTo>
                <a:cubicBezTo>
                  <a:pt x="2430113" y="846857"/>
                  <a:pt x="2597297" y="1162592"/>
                  <a:pt x="2608723" y="1488583"/>
                </a:cubicBezTo>
                <a:cubicBezTo>
                  <a:pt x="2612601" y="1599777"/>
                  <a:pt x="2597277" y="1717338"/>
                  <a:pt x="2533627" y="1805976"/>
                </a:cubicBezTo>
                <a:cubicBezTo>
                  <a:pt x="2429936" y="1950350"/>
                  <a:pt x="2231029" y="1974740"/>
                  <a:pt x="2062557" y="1940743"/>
                </a:cubicBezTo>
                <a:cubicBezTo>
                  <a:pt x="1894087" y="1906746"/>
                  <a:pt x="1734548" y="1827570"/>
                  <a:pt x="1563878" y="1809668"/>
                </a:cubicBezTo>
                <a:cubicBezTo>
                  <a:pt x="1407342" y="1793235"/>
                  <a:pt x="1250312" y="1829388"/>
                  <a:pt x="1098614" y="1873394"/>
                </a:cubicBezTo>
                <a:cubicBezTo>
                  <a:pt x="946942" y="1917411"/>
                  <a:pt x="796238" y="1969778"/>
                  <a:pt x="639811" y="1987011"/>
                </a:cubicBezTo>
                <a:cubicBezTo>
                  <a:pt x="483339" y="2004257"/>
                  <a:pt x="317172" y="1983079"/>
                  <a:pt x="186583" y="1890448"/>
                </a:cubicBezTo>
                <a:cubicBezTo>
                  <a:pt x="55967" y="1797804"/>
                  <a:pt x="-29117" y="1622866"/>
                  <a:pt x="9265" y="1461665"/>
                </a:cubicBezTo>
                <a:cubicBezTo>
                  <a:pt x="43711" y="1316934"/>
                  <a:pt x="163457" y="1214489"/>
                  <a:pt x="281644" y="1132713"/>
                </a:cubicBezTo>
                <a:cubicBezTo>
                  <a:pt x="399786" y="1050949"/>
                  <a:pt x="528615" y="973447"/>
                  <a:pt x="601920" y="845867"/>
                </a:cubicBezTo>
                <a:cubicBezTo>
                  <a:pt x="670575" y="726342"/>
                  <a:pt x="680007" y="580738"/>
                  <a:pt x="699617" y="442476"/>
                </a:cubicBezTo>
                <a:cubicBezTo>
                  <a:pt x="719190" y="304155"/>
                  <a:pt x="757033" y="156791"/>
                  <a:pt x="861303" y="70669"/>
                </a:cubicBezTo>
                <a:cubicBezTo>
                  <a:pt x="913414" y="27650"/>
                  <a:pt x="975041" y="6163"/>
                  <a:pt x="1039699" y="115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1243E63-AA3B-40E5-B1EA-DA2C73332E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7212" y="3561046"/>
            <a:ext cx="2609283" cy="1992488"/>
          </a:xfrm>
          <a:custGeom>
            <a:avLst/>
            <a:gdLst>
              <a:gd name="connsiteX0" fmla="*/ 1039699 w 2609283"/>
              <a:gd name="connsiteY0" fmla="*/ 1158 h 1992488"/>
              <a:gd name="connsiteX1" fmla="*/ 1358221 w 2609283"/>
              <a:gd name="connsiteY1" fmla="*/ 90070 h 1992488"/>
              <a:gd name="connsiteX2" fmla="*/ 1776196 w 2609283"/>
              <a:gd name="connsiteY2" fmla="*/ 431750 h 1992488"/>
              <a:gd name="connsiteX3" fmla="*/ 2173209 w 2609283"/>
              <a:gd name="connsiteY3" fmla="*/ 665979 h 1992488"/>
              <a:gd name="connsiteX4" fmla="*/ 2608723 w 2609283"/>
              <a:gd name="connsiteY4" fmla="*/ 1488583 h 1992488"/>
              <a:gd name="connsiteX5" fmla="*/ 2533627 w 2609283"/>
              <a:gd name="connsiteY5" fmla="*/ 1805976 h 1992488"/>
              <a:gd name="connsiteX6" fmla="*/ 2062557 w 2609283"/>
              <a:gd name="connsiteY6" fmla="*/ 1940743 h 1992488"/>
              <a:gd name="connsiteX7" fmla="*/ 1563878 w 2609283"/>
              <a:gd name="connsiteY7" fmla="*/ 1809668 h 1992488"/>
              <a:gd name="connsiteX8" fmla="*/ 1098613 w 2609283"/>
              <a:gd name="connsiteY8" fmla="*/ 1873394 h 1992488"/>
              <a:gd name="connsiteX9" fmla="*/ 639810 w 2609283"/>
              <a:gd name="connsiteY9" fmla="*/ 1987011 h 1992488"/>
              <a:gd name="connsiteX10" fmla="*/ 186583 w 2609283"/>
              <a:gd name="connsiteY10" fmla="*/ 1890448 h 1992488"/>
              <a:gd name="connsiteX11" fmla="*/ 9265 w 2609283"/>
              <a:gd name="connsiteY11" fmla="*/ 1461665 h 1992488"/>
              <a:gd name="connsiteX12" fmla="*/ 281644 w 2609283"/>
              <a:gd name="connsiteY12" fmla="*/ 1132713 h 1992488"/>
              <a:gd name="connsiteX13" fmla="*/ 601920 w 2609283"/>
              <a:gd name="connsiteY13" fmla="*/ 845868 h 1992488"/>
              <a:gd name="connsiteX14" fmla="*/ 699616 w 2609283"/>
              <a:gd name="connsiteY14" fmla="*/ 442476 h 1992488"/>
              <a:gd name="connsiteX15" fmla="*/ 861303 w 2609283"/>
              <a:gd name="connsiteY15" fmla="*/ 70669 h 1992488"/>
              <a:gd name="connsiteX16" fmla="*/ 1039699 w 2609283"/>
              <a:gd name="connsiteY16" fmla="*/ 1158 h 19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09283" h="1992488">
                <a:moveTo>
                  <a:pt x="1039699" y="1158"/>
                </a:moveTo>
                <a:cubicBezTo>
                  <a:pt x="1147461" y="-7185"/>
                  <a:pt x="1263643" y="30251"/>
                  <a:pt x="1358221" y="90070"/>
                </a:cubicBezTo>
                <a:cubicBezTo>
                  <a:pt x="1509522" y="185767"/>
                  <a:pt x="1629147" y="328926"/>
                  <a:pt x="1776196" y="431750"/>
                </a:cubicBezTo>
                <a:cubicBezTo>
                  <a:pt x="1902652" y="520199"/>
                  <a:pt x="2046970" y="577133"/>
                  <a:pt x="2173209" y="665979"/>
                </a:cubicBezTo>
                <a:cubicBezTo>
                  <a:pt x="2430113" y="846857"/>
                  <a:pt x="2597297" y="1162592"/>
                  <a:pt x="2608723" y="1488583"/>
                </a:cubicBezTo>
                <a:cubicBezTo>
                  <a:pt x="2612601" y="1599777"/>
                  <a:pt x="2597277" y="1717338"/>
                  <a:pt x="2533627" y="1805976"/>
                </a:cubicBezTo>
                <a:cubicBezTo>
                  <a:pt x="2429936" y="1950350"/>
                  <a:pt x="2231029" y="1974740"/>
                  <a:pt x="2062557" y="1940743"/>
                </a:cubicBezTo>
                <a:cubicBezTo>
                  <a:pt x="1894087" y="1906746"/>
                  <a:pt x="1734548" y="1827570"/>
                  <a:pt x="1563878" y="1809668"/>
                </a:cubicBezTo>
                <a:cubicBezTo>
                  <a:pt x="1407342" y="1793235"/>
                  <a:pt x="1250312" y="1829388"/>
                  <a:pt x="1098613" y="1873394"/>
                </a:cubicBezTo>
                <a:cubicBezTo>
                  <a:pt x="946942" y="1917411"/>
                  <a:pt x="796238" y="1969778"/>
                  <a:pt x="639810" y="1987011"/>
                </a:cubicBezTo>
                <a:cubicBezTo>
                  <a:pt x="483339" y="2004257"/>
                  <a:pt x="317172" y="1983079"/>
                  <a:pt x="186583" y="1890448"/>
                </a:cubicBezTo>
                <a:cubicBezTo>
                  <a:pt x="55967" y="1797804"/>
                  <a:pt x="-29117" y="1622866"/>
                  <a:pt x="9265" y="1461665"/>
                </a:cubicBezTo>
                <a:cubicBezTo>
                  <a:pt x="43711" y="1316934"/>
                  <a:pt x="163457" y="1214489"/>
                  <a:pt x="281644" y="1132713"/>
                </a:cubicBezTo>
                <a:cubicBezTo>
                  <a:pt x="399786" y="1050949"/>
                  <a:pt x="528614" y="973447"/>
                  <a:pt x="601920" y="845868"/>
                </a:cubicBezTo>
                <a:cubicBezTo>
                  <a:pt x="670575" y="726342"/>
                  <a:pt x="680007" y="580738"/>
                  <a:pt x="699616" y="442476"/>
                </a:cubicBezTo>
                <a:cubicBezTo>
                  <a:pt x="719190" y="304155"/>
                  <a:pt x="757033" y="156791"/>
                  <a:pt x="861303" y="70669"/>
                </a:cubicBezTo>
                <a:cubicBezTo>
                  <a:pt x="913414" y="27650"/>
                  <a:pt x="975041" y="6163"/>
                  <a:pt x="1039699" y="115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284F42-B6D7-4BAA-9870-9E15B6A3E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1310" y="3561046"/>
            <a:ext cx="2609282" cy="1992488"/>
          </a:xfrm>
          <a:custGeom>
            <a:avLst/>
            <a:gdLst>
              <a:gd name="connsiteX0" fmla="*/ 1039699 w 2609282"/>
              <a:gd name="connsiteY0" fmla="*/ 1158 h 1992488"/>
              <a:gd name="connsiteX1" fmla="*/ 1358221 w 2609282"/>
              <a:gd name="connsiteY1" fmla="*/ 90070 h 1992488"/>
              <a:gd name="connsiteX2" fmla="*/ 1776196 w 2609282"/>
              <a:gd name="connsiteY2" fmla="*/ 431750 h 1992488"/>
              <a:gd name="connsiteX3" fmla="*/ 2173208 w 2609282"/>
              <a:gd name="connsiteY3" fmla="*/ 665979 h 1992488"/>
              <a:gd name="connsiteX4" fmla="*/ 2608722 w 2609282"/>
              <a:gd name="connsiteY4" fmla="*/ 1488583 h 1992488"/>
              <a:gd name="connsiteX5" fmla="*/ 2533626 w 2609282"/>
              <a:gd name="connsiteY5" fmla="*/ 1805976 h 1992488"/>
              <a:gd name="connsiteX6" fmla="*/ 2062557 w 2609282"/>
              <a:gd name="connsiteY6" fmla="*/ 1940743 h 1992488"/>
              <a:gd name="connsiteX7" fmla="*/ 1563878 w 2609282"/>
              <a:gd name="connsiteY7" fmla="*/ 1809668 h 1992488"/>
              <a:gd name="connsiteX8" fmla="*/ 1098614 w 2609282"/>
              <a:gd name="connsiteY8" fmla="*/ 1873394 h 1992488"/>
              <a:gd name="connsiteX9" fmla="*/ 639811 w 2609282"/>
              <a:gd name="connsiteY9" fmla="*/ 1987011 h 1992488"/>
              <a:gd name="connsiteX10" fmla="*/ 186583 w 2609282"/>
              <a:gd name="connsiteY10" fmla="*/ 1890448 h 1992488"/>
              <a:gd name="connsiteX11" fmla="*/ 9265 w 2609282"/>
              <a:gd name="connsiteY11" fmla="*/ 1461665 h 1992488"/>
              <a:gd name="connsiteX12" fmla="*/ 281644 w 2609282"/>
              <a:gd name="connsiteY12" fmla="*/ 1132713 h 1992488"/>
              <a:gd name="connsiteX13" fmla="*/ 601920 w 2609282"/>
              <a:gd name="connsiteY13" fmla="*/ 845868 h 1992488"/>
              <a:gd name="connsiteX14" fmla="*/ 699617 w 2609282"/>
              <a:gd name="connsiteY14" fmla="*/ 442476 h 1992488"/>
              <a:gd name="connsiteX15" fmla="*/ 861303 w 2609282"/>
              <a:gd name="connsiteY15" fmla="*/ 70669 h 1992488"/>
              <a:gd name="connsiteX16" fmla="*/ 1039699 w 2609282"/>
              <a:gd name="connsiteY16" fmla="*/ 1158 h 199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09282" h="1992488">
                <a:moveTo>
                  <a:pt x="1039699" y="1158"/>
                </a:moveTo>
                <a:cubicBezTo>
                  <a:pt x="1147461" y="-7185"/>
                  <a:pt x="1263643" y="30251"/>
                  <a:pt x="1358221" y="90070"/>
                </a:cubicBezTo>
                <a:cubicBezTo>
                  <a:pt x="1509522" y="185767"/>
                  <a:pt x="1629147" y="328926"/>
                  <a:pt x="1776196" y="431750"/>
                </a:cubicBezTo>
                <a:cubicBezTo>
                  <a:pt x="1902652" y="520199"/>
                  <a:pt x="2046970" y="577133"/>
                  <a:pt x="2173208" y="665979"/>
                </a:cubicBezTo>
                <a:cubicBezTo>
                  <a:pt x="2430112" y="846857"/>
                  <a:pt x="2597296" y="1162592"/>
                  <a:pt x="2608722" y="1488583"/>
                </a:cubicBezTo>
                <a:cubicBezTo>
                  <a:pt x="2612600" y="1599777"/>
                  <a:pt x="2597277" y="1717338"/>
                  <a:pt x="2533626" y="1805976"/>
                </a:cubicBezTo>
                <a:cubicBezTo>
                  <a:pt x="2429936" y="1950350"/>
                  <a:pt x="2231028" y="1974740"/>
                  <a:pt x="2062557" y="1940743"/>
                </a:cubicBezTo>
                <a:cubicBezTo>
                  <a:pt x="1894086" y="1906746"/>
                  <a:pt x="1734548" y="1827570"/>
                  <a:pt x="1563878" y="1809668"/>
                </a:cubicBezTo>
                <a:cubicBezTo>
                  <a:pt x="1407342" y="1793235"/>
                  <a:pt x="1250312" y="1829388"/>
                  <a:pt x="1098614" y="1873394"/>
                </a:cubicBezTo>
                <a:cubicBezTo>
                  <a:pt x="946942" y="1917411"/>
                  <a:pt x="796238" y="1969778"/>
                  <a:pt x="639811" y="1987011"/>
                </a:cubicBezTo>
                <a:cubicBezTo>
                  <a:pt x="483339" y="2004257"/>
                  <a:pt x="317172" y="1983079"/>
                  <a:pt x="186583" y="1890448"/>
                </a:cubicBezTo>
                <a:cubicBezTo>
                  <a:pt x="55967" y="1797804"/>
                  <a:pt x="-29117" y="1622866"/>
                  <a:pt x="9265" y="1461665"/>
                </a:cubicBezTo>
                <a:cubicBezTo>
                  <a:pt x="43711" y="1316934"/>
                  <a:pt x="163457" y="1214489"/>
                  <a:pt x="281644" y="1132713"/>
                </a:cubicBezTo>
                <a:cubicBezTo>
                  <a:pt x="399787" y="1050949"/>
                  <a:pt x="528615" y="973447"/>
                  <a:pt x="601920" y="845868"/>
                </a:cubicBezTo>
                <a:cubicBezTo>
                  <a:pt x="670575" y="726342"/>
                  <a:pt x="680007" y="580738"/>
                  <a:pt x="699617" y="442476"/>
                </a:cubicBezTo>
                <a:cubicBezTo>
                  <a:pt x="719191" y="304155"/>
                  <a:pt x="757033" y="156791"/>
                  <a:pt x="861303" y="70669"/>
                </a:cubicBezTo>
                <a:cubicBezTo>
                  <a:pt x="913415" y="27650"/>
                  <a:pt x="975042" y="6163"/>
                  <a:pt x="1039699" y="115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8832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F919F3-70DD-4A16-A922-A262FB497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custGeom>
            <a:avLst/>
            <a:gdLst>
              <a:gd name="connsiteX0" fmla="*/ 0 w 6095999"/>
              <a:gd name="connsiteY0" fmla="*/ 0 h 6858000"/>
              <a:gd name="connsiteX1" fmla="*/ 2137461 w 6095999"/>
              <a:gd name="connsiteY1" fmla="*/ 0 h 6858000"/>
              <a:gd name="connsiteX2" fmla="*/ 2137461 w 6095999"/>
              <a:gd name="connsiteY2" fmla="*/ 1 h 6858000"/>
              <a:gd name="connsiteX3" fmla="*/ 5311182 w 6095999"/>
              <a:gd name="connsiteY3" fmla="*/ 1 h 6858000"/>
              <a:gd name="connsiteX4" fmla="*/ 5007723 w 6095999"/>
              <a:gd name="connsiteY4" fmla="*/ 627873 h 6858000"/>
              <a:gd name="connsiteX5" fmla="*/ 4803304 w 6095999"/>
              <a:gd name="connsiteY5" fmla="*/ 1640619 h 6858000"/>
              <a:gd name="connsiteX6" fmla="*/ 5857146 w 6095999"/>
              <a:gd name="connsiteY6" fmla="*/ 2509526 h 6858000"/>
              <a:gd name="connsiteX7" fmla="*/ 6095213 w 6095999"/>
              <a:gd name="connsiteY7" fmla="*/ 3034923 h 6858000"/>
              <a:gd name="connsiteX8" fmla="*/ 5815246 w 6095999"/>
              <a:gd name="connsiteY8" fmla="*/ 3586089 h 6858000"/>
              <a:gd name="connsiteX9" fmla="*/ 4940430 w 6095999"/>
              <a:gd name="connsiteY9" fmla="*/ 4347491 h 6858000"/>
              <a:gd name="connsiteX10" fmla="*/ 4898530 w 6095999"/>
              <a:gd name="connsiteY10" fmla="*/ 5101529 h 6858000"/>
              <a:gd name="connsiteX11" fmla="*/ 5657806 w 6095999"/>
              <a:gd name="connsiteY11" fmla="*/ 6102491 h 6858000"/>
              <a:gd name="connsiteX12" fmla="*/ 5914493 w 6095999"/>
              <a:gd name="connsiteY12" fmla="*/ 6768354 h 6858000"/>
              <a:gd name="connsiteX13" fmla="*/ 5913012 w 6095999"/>
              <a:gd name="connsiteY13" fmla="*/ 6858000 h 6858000"/>
              <a:gd name="connsiteX14" fmla="*/ 1107313 w 6095999"/>
              <a:gd name="connsiteY14" fmla="*/ 6858000 h 6858000"/>
              <a:gd name="connsiteX15" fmla="*/ 0 w 6095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5999" h="6858000">
                <a:moveTo>
                  <a:pt x="0" y="0"/>
                </a:moveTo>
                <a:lnTo>
                  <a:pt x="2137461" y="0"/>
                </a:lnTo>
                <a:lnTo>
                  <a:pt x="2137461" y="1"/>
                </a:lnTo>
                <a:lnTo>
                  <a:pt x="5311182" y="1"/>
                </a:lnTo>
                <a:cubicBezTo>
                  <a:pt x="5223570" y="210601"/>
                  <a:pt x="5111837" y="421201"/>
                  <a:pt x="5007723" y="627873"/>
                </a:cubicBezTo>
                <a:cubicBezTo>
                  <a:pt x="4814731" y="1014219"/>
                  <a:pt x="4669984" y="1367673"/>
                  <a:pt x="4803304" y="1640619"/>
                </a:cubicBezTo>
                <a:cubicBezTo>
                  <a:pt x="4959477" y="1957255"/>
                  <a:pt x="5495287" y="2186509"/>
                  <a:pt x="5857146" y="2509526"/>
                </a:cubicBezTo>
                <a:cubicBezTo>
                  <a:pt x="6027920" y="2662937"/>
                  <a:pt x="6104737" y="2846783"/>
                  <a:pt x="6095213" y="3034923"/>
                </a:cubicBezTo>
                <a:cubicBezTo>
                  <a:pt x="6085692" y="3223064"/>
                  <a:pt x="5989828" y="3415500"/>
                  <a:pt x="5815246" y="3586089"/>
                </a:cubicBezTo>
                <a:cubicBezTo>
                  <a:pt x="5525760" y="3867383"/>
                  <a:pt x="5152469" y="4095654"/>
                  <a:pt x="4940430" y="4347491"/>
                </a:cubicBezTo>
                <a:cubicBezTo>
                  <a:pt x="4752517" y="4569873"/>
                  <a:pt x="4744898" y="4840854"/>
                  <a:pt x="4898530" y="5101529"/>
                </a:cubicBezTo>
                <a:cubicBezTo>
                  <a:pt x="5081368" y="5413254"/>
                  <a:pt x="5412755" y="5735782"/>
                  <a:pt x="5657806" y="6102491"/>
                </a:cubicBezTo>
                <a:cubicBezTo>
                  <a:pt x="5806677" y="6325855"/>
                  <a:pt x="5904999" y="6556359"/>
                  <a:pt x="5914493" y="6768354"/>
                </a:cubicBezTo>
                <a:lnTo>
                  <a:pt x="5913012" y="6858000"/>
                </a:lnTo>
                <a:lnTo>
                  <a:pt x="11073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9626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0774144-5620-49E6-90B5-110550DB8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067" y="1817530"/>
            <a:ext cx="1961992" cy="1961992"/>
          </a:xfrm>
          <a:custGeom>
            <a:avLst/>
            <a:gdLst>
              <a:gd name="connsiteX0" fmla="*/ 980996 w 1961992"/>
              <a:gd name="connsiteY0" fmla="*/ 0 h 1961992"/>
              <a:gd name="connsiteX1" fmla="*/ 1961992 w 1961992"/>
              <a:gd name="connsiteY1" fmla="*/ 980996 h 1961992"/>
              <a:gd name="connsiteX2" fmla="*/ 980996 w 1961992"/>
              <a:gd name="connsiteY2" fmla="*/ 1961992 h 1961992"/>
              <a:gd name="connsiteX3" fmla="*/ 0 w 1961992"/>
              <a:gd name="connsiteY3" fmla="*/ 980996 h 1961992"/>
              <a:gd name="connsiteX4" fmla="*/ 980996 w 1961992"/>
              <a:gd name="connsiteY4" fmla="*/ 0 h 196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992" h="1961992">
                <a:moveTo>
                  <a:pt x="980996" y="0"/>
                </a:moveTo>
                <a:cubicBezTo>
                  <a:pt x="1522785" y="0"/>
                  <a:pt x="1961992" y="439207"/>
                  <a:pt x="1961992" y="980996"/>
                </a:cubicBezTo>
                <a:cubicBezTo>
                  <a:pt x="1961992" y="1522785"/>
                  <a:pt x="1522785" y="1961992"/>
                  <a:pt x="980996" y="1961992"/>
                </a:cubicBezTo>
                <a:cubicBezTo>
                  <a:pt x="439207" y="1961992"/>
                  <a:pt x="0" y="1522785"/>
                  <a:pt x="0" y="980996"/>
                </a:cubicBezTo>
                <a:cubicBezTo>
                  <a:pt x="0" y="439207"/>
                  <a:pt x="439207" y="0"/>
                  <a:pt x="9809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503D44-0E0F-45AC-8593-2F67EF2A1D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1359" y="1817532"/>
            <a:ext cx="1961992" cy="1961992"/>
          </a:xfrm>
          <a:custGeom>
            <a:avLst/>
            <a:gdLst>
              <a:gd name="connsiteX0" fmla="*/ 980996 w 1961992"/>
              <a:gd name="connsiteY0" fmla="*/ 0 h 1961992"/>
              <a:gd name="connsiteX1" fmla="*/ 1961992 w 1961992"/>
              <a:gd name="connsiteY1" fmla="*/ 980996 h 1961992"/>
              <a:gd name="connsiteX2" fmla="*/ 980996 w 1961992"/>
              <a:gd name="connsiteY2" fmla="*/ 1961992 h 1961992"/>
              <a:gd name="connsiteX3" fmla="*/ 0 w 1961992"/>
              <a:gd name="connsiteY3" fmla="*/ 980996 h 1961992"/>
              <a:gd name="connsiteX4" fmla="*/ 980996 w 1961992"/>
              <a:gd name="connsiteY4" fmla="*/ 0 h 196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992" h="1961992">
                <a:moveTo>
                  <a:pt x="980996" y="0"/>
                </a:moveTo>
                <a:cubicBezTo>
                  <a:pt x="1522785" y="0"/>
                  <a:pt x="1961992" y="439207"/>
                  <a:pt x="1961992" y="980996"/>
                </a:cubicBezTo>
                <a:cubicBezTo>
                  <a:pt x="1961992" y="1522785"/>
                  <a:pt x="1522785" y="1961992"/>
                  <a:pt x="980996" y="1961992"/>
                </a:cubicBezTo>
                <a:cubicBezTo>
                  <a:pt x="439207" y="1961992"/>
                  <a:pt x="0" y="1522785"/>
                  <a:pt x="0" y="980996"/>
                </a:cubicBezTo>
                <a:cubicBezTo>
                  <a:pt x="0" y="439207"/>
                  <a:pt x="439207" y="0"/>
                  <a:pt x="9809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5164BC8-EDED-4CB3-BEDB-D4C5612F27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8649" y="1817529"/>
            <a:ext cx="1961992" cy="1961992"/>
          </a:xfrm>
          <a:custGeom>
            <a:avLst/>
            <a:gdLst>
              <a:gd name="connsiteX0" fmla="*/ 980996 w 1961992"/>
              <a:gd name="connsiteY0" fmla="*/ 0 h 1961992"/>
              <a:gd name="connsiteX1" fmla="*/ 1961992 w 1961992"/>
              <a:gd name="connsiteY1" fmla="*/ 980996 h 1961992"/>
              <a:gd name="connsiteX2" fmla="*/ 980996 w 1961992"/>
              <a:gd name="connsiteY2" fmla="*/ 1961992 h 1961992"/>
              <a:gd name="connsiteX3" fmla="*/ 0 w 1961992"/>
              <a:gd name="connsiteY3" fmla="*/ 980996 h 1961992"/>
              <a:gd name="connsiteX4" fmla="*/ 980996 w 1961992"/>
              <a:gd name="connsiteY4" fmla="*/ 0 h 196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992" h="1961992">
                <a:moveTo>
                  <a:pt x="980996" y="0"/>
                </a:moveTo>
                <a:cubicBezTo>
                  <a:pt x="1522785" y="0"/>
                  <a:pt x="1961992" y="439207"/>
                  <a:pt x="1961992" y="980996"/>
                </a:cubicBezTo>
                <a:cubicBezTo>
                  <a:pt x="1961992" y="1522785"/>
                  <a:pt x="1522785" y="1961992"/>
                  <a:pt x="980996" y="1961992"/>
                </a:cubicBezTo>
                <a:cubicBezTo>
                  <a:pt x="439207" y="1961992"/>
                  <a:pt x="0" y="1522785"/>
                  <a:pt x="0" y="980996"/>
                </a:cubicBezTo>
                <a:cubicBezTo>
                  <a:pt x="0" y="439207"/>
                  <a:pt x="439207" y="0"/>
                  <a:pt x="9809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6375926-0D41-4334-9E19-D9EF7A2C6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942" y="1817530"/>
            <a:ext cx="1961992" cy="1961992"/>
          </a:xfrm>
          <a:custGeom>
            <a:avLst/>
            <a:gdLst>
              <a:gd name="connsiteX0" fmla="*/ 980996 w 1961992"/>
              <a:gd name="connsiteY0" fmla="*/ 0 h 1961992"/>
              <a:gd name="connsiteX1" fmla="*/ 1961992 w 1961992"/>
              <a:gd name="connsiteY1" fmla="*/ 980996 h 1961992"/>
              <a:gd name="connsiteX2" fmla="*/ 980996 w 1961992"/>
              <a:gd name="connsiteY2" fmla="*/ 1961992 h 1961992"/>
              <a:gd name="connsiteX3" fmla="*/ 0 w 1961992"/>
              <a:gd name="connsiteY3" fmla="*/ 980996 h 1961992"/>
              <a:gd name="connsiteX4" fmla="*/ 980996 w 1961992"/>
              <a:gd name="connsiteY4" fmla="*/ 0 h 196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1992" h="1961992">
                <a:moveTo>
                  <a:pt x="980996" y="0"/>
                </a:moveTo>
                <a:cubicBezTo>
                  <a:pt x="1522785" y="0"/>
                  <a:pt x="1961992" y="439207"/>
                  <a:pt x="1961992" y="980996"/>
                </a:cubicBezTo>
                <a:cubicBezTo>
                  <a:pt x="1961992" y="1522785"/>
                  <a:pt x="1522785" y="1961992"/>
                  <a:pt x="980996" y="1961992"/>
                </a:cubicBezTo>
                <a:cubicBezTo>
                  <a:pt x="439207" y="1961992"/>
                  <a:pt x="0" y="1522785"/>
                  <a:pt x="0" y="980996"/>
                </a:cubicBezTo>
                <a:cubicBezTo>
                  <a:pt x="0" y="439207"/>
                  <a:pt x="439207" y="0"/>
                  <a:pt x="9809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9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965EFFB-41E6-4276-AA81-BE3870B7C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1675" y="973541"/>
            <a:ext cx="1874661" cy="2556627"/>
          </a:xfrm>
          <a:custGeom>
            <a:avLst/>
            <a:gdLst>
              <a:gd name="connsiteX0" fmla="*/ 312450 w 1874661"/>
              <a:gd name="connsiteY0" fmla="*/ 0 h 2556627"/>
              <a:gd name="connsiteX1" fmla="*/ 1562211 w 1874661"/>
              <a:gd name="connsiteY1" fmla="*/ 0 h 2556627"/>
              <a:gd name="connsiteX2" fmla="*/ 1874661 w 1874661"/>
              <a:gd name="connsiteY2" fmla="*/ 312450 h 2556627"/>
              <a:gd name="connsiteX3" fmla="*/ 1874661 w 1874661"/>
              <a:gd name="connsiteY3" fmla="*/ 2244177 h 2556627"/>
              <a:gd name="connsiteX4" fmla="*/ 1562211 w 1874661"/>
              <a:gd name="connsiteY4" fmla="*/ 2556627 h 2556627"/>
              <a:gd name="connsiteX5" fmla="*/ 312450 w 1874661"/>
              <a:gd name="connsiteY5" fmla="*/ 2556627 h 2556627"/>
              <a:gd name="connsiteX6" fmla="*/ 0 w 1874661"/>
              <a:gd name="connsiteY6" fmla="*/ 2244177 h 2556627"/>
              <a:gd name="connsiteX7" fmla="*/ 0 w 1874661"/>
              <a:gd name="connsiteY7" fmla="*/ 312450 h 2556627"/>
              <a:gd name="connsiteX8" fmla="*/ 312450 w 1874661"/>
              <a:gd name="connsiteY8" fmla="*/ 0 h 255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4661" h="2556627">
                <a:moveTo>
                  <a:pt x="312450" y="0"/>
                </a:moveTo>
                <a:lnTo>
                  <a:pt x="1562211" y="0"/>
                </a:lnTo>
                <a:cubicBezTo>
                  <a:pt x="1734772" y="0"/>
                  <a:pt x="1874661" y="139889"/>
                  <a:pt x="1874661" y="312450"/>
                </a:cubicBezTo>
                <a:lnTo>
                  <a:pt x="1874661" y="2244177"/>
                </a:lnTo>
                <a:cubicBezTo>
                  <a:pt x="1874661" y="2416738"/>
                  <a:pt x="1734772" y="2556627"/>
                  <a:pt x="1562211" y="2556627"/>
                </a:cubicBezTo>
                <a:lnTo>
                  <a:pt x="312450" y="2556627"/>
                </a:lnTo>
                <a:cubicBezTo>
                  <a:pt x="139889" y="2556627"/>
                  <a:pt x="0" y="2416738"/>
                  <a:pt x="0" y="2244177"/>
                </a:cubicBezTo>
                <a:lnTo>
                  <a:pt x="0" y="312450"/>
                </a:lnTo>
                <a:cubicBezTo>
                  <a:pt x="0" y="139889"/>
                  <a:pt x="139889" y="0"/>
                  <a:pt x="3124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F4861F-BB0E-4758-B593-E1C36F3C6E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286" y="973540"/>
            <a:ext cx="5542480" cy="2556628"/>
          </a:xfrm>
          <a:custGeom>
            <a:avLst/>
            <a:gdLst>
              <a:gd name="connsiteX0" fmla="*/ 426113 w 5542480"/>
              <a:gd name="connsiteY0" fmla="*/ 0 h 2556628"/>
              <a:gd name="connsiteX1" fmla="*/ 5116367 w 5542480"/>
              <a:gd name="connsiteY1" fmla="*/ 0 h 2556628"/>
              <a:gd name="connsiteX2" fmla="*/ 5542480 w 5542480"/>
              <a:gd name="connsiteY2" fmla="*/ 426113 h 2556628"/>
              <a:gd name="connsiteX3" fmla="*/ 5542480 w 5542480"/>
              <a:gd name="connsiteY3" fmla="*/ 2130515 h 2556628"/>
              <a:gd name="connsiteX4" fmla="*/ 5116367 w 5542480"/>
              <a:gd name="connsiteY4" fmla="*/ 2556628 h 2556628"/>
              <a:gd name="connsiteX5" fmla="*/ 426113 w 5542480"/>
              <a:gd name="connsiteY5" fmla="*/ 2556628 h 2556628"/>
              <a:gd name="connsiteX6" fmla="*/ 0 w 5542480"/>
              <a:gd name="connsiteY6" fmla="*/ 2130515 h 2556628"/>
              <a:gd name="connsiteX7" fmla="*/ 0 w 5542480"/>
              <a:gd name="connsiteY7" fmla="*/ 426113 h 2556628"/>
              <a:gd name="connsiteX8" fmla="*/ 426113 w 5542480"/>
              <a:gd name="connsiteY8" fmla="*/ 0 h 255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42480" h="2556628">
                <a:moveTo>
                  <a:pt x="426113" y="0"/>
                </a:moveTo>
                <a:lnTo>
                  <a:pt x="5116367" y="0"/>
                </a:lnTo>
                <a:cubicBezTo>
                  <a:pt x="5351703" y="0"/>
                  <a:pt x="5542480" y="190777"/>
                  <a:pt x="5542480" y="426113"/>
                </a:cubicBezTo>
                <a:lnTo>
                  <a:pt x="5542480" y="2130515"/>
                </a:lnTo>
                <a:cubicBezTo>
                  <a:pt x="5542480" y="2365851"/>
                  <a:pt x="5351703" y="2556628"/>
                  <a:pt x="5116367" y="2556628"/>
                </a:cubicBezTo>
                <a:lnTo>
                  <a:pt x="426113" y="2556628"/>
                </a:lnTo>
                <a:cubicBezTo>
                  <a:pt x="190777" y="2556628"/>
                  <a:pt x="0" y="2365851"/>
                  <a:pt x="0" y="2130515"/>
                </a:cubicBezTo>
                <a:lnTo>
                  <a:pt x="0" y="426113"/>
                </a:lnTo>
                <a:cubicBezTo>
                  <a:pt x="0" y="190777"/>
                  <a:pt x="190777" y="0"/>
                  <a:pt x="4261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D7F9071-B94A-44D1-9D08-966AF7A7AA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16527" y="4316700"/>
            <a:ext cx="5542480" cy="2556628"/>
          </a:xfrm>
          <a:custGeom>
            <a:avLst/>
            <a:gdLst>
              <a:gd name="connsiteX0" fmla="*/ 426113 w 5542480"/>
              <a:gd name="connsiteY0" fmla="*/ 0 h 2556628"/>
              <a:gd name="connsiteX1" fmla="*/ 5116367 w 5542480"/>
              <a:gd name="connsiteY1" fmla="*/ 0 h 2556628"/>
              <a:gd name="connsiteX2" fmla="*/ 5542480 w 5542480"/>
              <a:gd name="connsiteY2" fmla="*/ 426113 h 2556628"/>
              <a:gd name="connsiteX3" fmla="*/ 5542480 w 5542480"/>
              <a:gd name="connsiteY3" fmla="*/ 2130515 h 2556628"/>
              <a:gd name="connsiteX4" fmla="*/ 5116367 w 5542480"/>
              <a:gd name="connsiteY4" fmla="*/ 2556628 h 2556628"/>
              <a:gd name="connsiteX5" fmla="*/ 426113 w 5542480"/>
              <a:gd name="connsiteY5" fmla="*/ 2556628 h 2556628"/>
              <a:gd name="connsiteX6" fmla="*/ 0 w 5542480"/>
              <a:gd name="connsiteY6" fmla="*/ 2130515 h 2556628"/>
              <a:gd name="connsiteX7" fmla="*/ 0 w 5542480"/>
              <a:gd name="connsiteY7" fmla="*/ 426113 h 2556628"/>
              <a:gd name="connsiteX8" fmla="*/ 426113 w 5542480"/>
              <a:gd name="connsiteY8" fmla="*/ 0 h 255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42480" h="2556628">
                <a:moveTo>
                  <a:pt x="426113" y="0"/>
                </a:moveTo>
                <a:lnTo>
                  <a:pt x="5116367" y="0"/>
                </a:lnTo>
                <a:cubicBezTo>
                  <a:pt x="5351703" y="0"/>
                  <a:pt x="5542480" y="190777"/>
                  <a:pt x="5542480" y="426113"/>
                </a:cubicBezTo>
                <a:lnTo>
                  <a:pt x="5542480" y="2130515"/>
                </a:lnTo>
                <a:cubicBezTo>
                  <a:pt x="5542480" y="2365851"/>
                  <a:pt x="5351703" y="2556628"/>
                  <a:pt x="5116367" y="2556628"/>
                </a:cubicBezTo>
                <a:lnTo>
                  <a:pt x="426113" y="2556628"/>
                </a:lnTo>
                <a:cubicBezTo>
                  <a:pt x="190777" y="2556628"/>
                  <a:pt x="0" y="2365851"/>
                  <a:pt x="0" y="2130515"/>
                </a:cubicBezTo>
                <a:lnTo>
                  <a:pt x="0" y="426113"/>
                </a:lnTo>
                <a:cubicBezTo>
                  <a:pt x="0" y="190777"/>
                  <a:pt x="190777" y="0"/>
                  <a:pt x="42611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8183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8F4C0F-EA41-4C57-9408-777C18CCCC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4676" y="3892068"/>
            <a:ext cx="3505712" cy="2222086"/>
          </a:xfrm>
          <a:custGeom>
            <a:avLst/>
            <a:gdLst>
              <a:gd name="connsiteX0" fmla="*/ 0 w 3505712"/>
              <a:gd name="connsiteY0" fmla="*/ 0 h 2222086"/>
              <a:gd name="connsiteX1" fmla="*/ 3505712 w 3505712"/>
              <a:gd name="connsiteY1" fmla="*/ 0 h 2222086"/>
              <a:gd name="connsiteX2" fmla="*/ 3505712 w 3505712"/>
              <a:gd name="connsiteY2" fmla="*/ 2222086 h 2222086"/>
              <a:gd name="connsiteX3" fmla="*/ 0 w 3505712"/>
              <a:gd name="connsiteY3" fmla="*/ 2222086 h 22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712" h="2222086">
                <a:moveTo>
                  <a:pt x="0" y="0"/>
                </a:moveTo>
                <a:lnTo>
                  <a:pt x="3505712" y="0"/>
                </a:lnTo>
                <a:lnTo>
                  <a:pt x="3505712" y="2222086"/>
                </a:lnTo>
                <a:lnTo>
                  <a:pt x="0" y="22220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137652-89B3-47CA-ABEC-DD88C6970D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156" y="3179758"/>
            <a:ext cx="4502552" cy="2853931"/>
          </a:xfrm>
          <a:custGeom>
            <a:avLst/>
            <a:gdLst>
              <a:gd name="connsiteX0" fmla="*/ 0 w 4502552"/>
              <a:gd name="connsiteY0" fmla="*/ 0 h 2853931"/>
              <a:gd name="connsiteX1" fmla="*/ 4502552 w 4502552"/>
              <a:gd name="connsiteY1" fmla="*/ 0 h 2853931"/>
              <a:gd name="connsiteX2" fmla="*/ 4502552 w 4502552"/>
              <a:gd name="connsiteY2" fmla="*/ 2853931 h 2853931"/>
              <a:gd name="connsiteX3" fmla="*/ 0 w 4502552"/>
              <a:gd name="connsiteY3" fmla="*/ 2853931 h 285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552" h="2853931">
                <a:moveTo>
                  <a:pt x="0" y="0"/>
                </a:moveTo>
                <a:lnTo>
                  <a:pt x="4502552" y="0"/>
                </a:lnTo>
                <a:lnTo>
                  <a:pt x="4502552" y="2853931"/>
                </a:lnTo>
                <a:lnTo>
                  <a:pt x="0" y="28539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D0671E-3618-4AC3-AB19-DA7C645291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86633" y="3892068"/>
            <a:ext cx="3505712" cy="2222086"/>
          </a:xfrm>
          <a:custGeom>
            <a:avLst/>
            <a:gdLst>
              <a:gd name="connsiteX0" fmla="*/ 0 w 3505712"/>
              <a:gd name="connsiteY0" fmla="*/ 0 h 2222086"/>
              <a:gd name="connsiteX1" fmla="*/ 3505712 w 3505712"/>
              <a:gd name="connsiteY1" fmla="*/ 0 h 2222086"/>
              <a:gd name="connsiteX2" fmla="*/ 3505712 w 3505712"/>
              <a:gd name="connsiteY2" fmla="*/ 2222086 h 2222086"/>
              <a:gd name="connsiteX3" fmla="*/ 0 w 3505712"/>
              <a:gd name="connsiteY3" fmla="*/ 2222086 h 222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712" h="2222086">
                <a:moveTo>
                  <a:pt x="0" y="0"/>
                </a:moveTo>
                <a:lnTo>
                  <a:pt x="3505712" y="0"/>
                </a:lnTo>
                <a:lnTo>
                  <a:pt x="3505712" y="2222086"/>
                </a:lnTo>
                <a:lnTo>
                  <a:pt x="0" y="22220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6563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F61667-A5BA-41DF-BC20-BAC163BE6E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46016" y="1926380"/>
            <a:ext cx="1817097" cy="3943927"/>
          </a:xfrm>
          <a:custGeom>
            <a:avLst/>
            <a:gdLst>
              <a:gd name="connsiteX0" fmla="*/ 170134 w 1817097"/>
              <a:gd name="connsiteY0" fmla="*/ 0 h 3943927"/>
              <a:gd name="connsiteX1" fmla="*/ 392352 w 1817097"/>
              <a:gd name="connsiteY1" fmla="*/ 0 h 3943927"/>
              <a:gd name="connsiteX2" fmla="*/ 392352 w 1817097"/>
              <a:gd name="connsiteY2" fmla="*/ 12626 h 3943927"/>
              <a:gd name="connsiteX3" fmla="*/ 528019 w 1817097"/>
              <a:gd name="connsiteY3" fmla="*/ 147667 h 3943927"/>
              <a:gd name="connsiteX4" fmla="*/ 1291545 w 1817097"/>
              <a:gd name="connsiteY4" fmla="*/ 147667 h 3943927"/>
              <a:gd name="connsiteX5" fmla="*/ 1427212 w 1817097"/>
              <a:gd name="connsiteY5" fmla="*/ 12626 h 3943927"/>
              <a:gd name="connsiteX6" fmla="*/ 1427212 w 1817097"/>
              <a:gd name="connsiteY6" fmla="*/ 0 h 3943927"/>
              <a:gd name="connsiteX7" fmla="*/ 1646962 w 1817097"/>
              <a:gd name="connsiteY7" fmla="*/ 0 h 3943927"/>
              <a:gd name="connsiteX8" fmla="*/ 1817097 w 1817097"/>
              <a:gd name="connsiteY8" fmla="*/ 169350 h 3943927"/>
              <a:gd name="connsiteX9" fmla="*/ 1817097 w 1817097"/>
              <a:gd name="connsiteY9" fmla="*/ 3774577 h 3943927"/>
              <a:gd name="connsiteX10" fmla="*/ 1646962 w 1817097"/>
              <a:gd name="connsiteY10" fmla="*/ 3943927 h 3943927"/>
              <a:gd name="connsiteX11" fmla="*/ 170134 w 1817097"/>
              <a:gd name="connsiteY11" fmla="*/ 3943927 h 3943927"/>
              <a:gd name="connsiteX12" fmla="*/ 0 w 1817097"/>
              <a:gd name="connsiteY12" fmla="*/ 3774577 h 3943927"/>
              <a:gd name="connsiteX13" fmla="*/ 0 w 1817097"/>
              <a:gd name="connsiteY13" fmla="*/ 169350 h 3943927"/>
              <a:gd name="connsiteX14" fmla="*/ 170134 w 1817097"/>
              <a:gd name="connsiteY14" fmla="*/ 0 h 394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17097" h="3943927">
                <a:moveTo>
                  <a:pt x="170134" y="0"/>
                </a:moveTo>
                <a:lnTo>
                  <a:pt x="392352" y="0"/>
                </a:lnTo>
                <a:lnTo>
                  <a:pt x="392352" y="12626"/>
                </a:lnTo>
                <a:cubicBezTo>
                  <a:pt x="392352" y="87207"/>
                  <a:pt x="453093" y="147667"/>
                  <a:pt x="528019" y="147667"/>
                </a:cubicBezTo>
                <a:lnTo>
                  <a:pt x="1291545" y="147667"/>
                </a:lnTo>
                <a:cubicBezTo>
                  <a:pt x="1366472" y="147667"/>
                  <a:pt x="1427212" y="87207"/>
                  <a:pt x="1427212" y="12626"/>
                </a:cubicBezTo>
                <a:lnTo>
                  <a:pt x="1427212" y="0"/>
                </a:lnTo>
                <a:lnTo>
                  <a:pt x="1646962" y="0"/>
                </a:lnTo>
                <a:cubicBezTo>
                  <a:pt x="1740926" y="0"/>
                  <a:pt x="1817097" y="75820"/>
                  <a:pt x="1817097" y="169350"/>
                </a:cubicBezTo>
                <a:lnTo>
                  <a:pt x="1817097" y="3774577"/>
                </a:lnTo>
                <a:cubicBezTo>
                  <a:pt x="1817097" y="3868107"/>
                  <a:pt x="1740926" y="3943927"/>
                  <a:pt x="1646962" y="3943927"/>
                </a:cubicBezTo>
                <a:lnTo>
                  <a:pt x="170134" y="3943927"/>
                </a:lnTo>
                <a:cubicBezTo>
                  <a:pt x="76171" y="3943927"/>
                  <a:pt x="0" y="3868107"/>
                  <a:pt x="0" y="3774577"/>
                </a:cubicBezTo>
                <a:lnTo>
                  <a:pt x="0" y="169350"/>
                </a:lnTo>
                <a:cubicBezTo>
                  <a:pt x="0" y="75820"/>
                  <a:pt x="76171" y="0"/>
                  <a:pt x="170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72AB075-22FD-404D-8B5D-26D9B49EE2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69803" y="975306"/>
            <a:ext cx="1817097" cy="3943927"/>
          </a:xfrm>
          <a:custGeom>
            <a:avLst/>
            <a:gdLst>
              <a:gd name="connsiteX0" fmla="*/ 170134 w 1817097"/>
              <a:gd name="connsiteY0" fmla="*/ 0 h 3943927"/>
              <a:gd name="connsiteX1" fmla="*/ 392352 w 1817097"/>
              <a:gd name="connsiteY1" fmla="*/ 0 h 3943927"/>
              <a:gd name="connsiteX2" fmla="*/ 392352 w 1817097"/>
              <a:gd name="connsiteY2" fmla="*/ 12626 h 3943927"/>
              <a:gd name="connsiteX3" fmla="*/ 528020 w 1817097"/>
              <a:gd name="connsiteY3" fmla="*/ 147667 h 3943927"/>
              <a:gd name="connsiteX4" fmla="*/ 1291545 w 1817097"/>
              <a:gd name="connsiteY4" fmla="*/ 147667 h 3943927"/>
              <a:gd name="connsiteX5" fmla="*/ 1427211 w 1817097"/>
              <a:gd name="connsiteY5" fmla="*/ 12626 h 3943927"/>
              <a:gd name="connsiteX6" fmla="*/ 1427211 w 1817097"/>
              <a:gd name="connsiteY6" fmla="*/ 0 h 3943927"/>
              <a:gd name="connsiteX7" fmla="*/ 1646962 w 1817097"/>
              <a:gd name="connsiteY7" fmla="*/ 0 h 3943927"/>
              <a:gd name="connsiteX8" fmla="*/ 1817097 w 1817097"/>
              <a:gd name="connsiteY8" fmla="*/ 169350 h 3943927"/>
              <a:gd name="connsiteX9" fmla="*/ 1817097 w 1817097"/>
              <a:gd name="connsiteY9" fmla="*/ 3774577 h 3943927"/>
              <a:gd name="connsiteX10" fmla="*/ 1646962 w 1817097"/>
              <a:gd name="connsiteY10" fmla="*/ 3943927 h 3943927"/>
              <a:gd name="connsiteX11" fmla="*/ 170134 w 1817097"/>
              <a:gd name="connsiteY11" fmla="*/ 3943927 h 3943927"/>
              <a:gd name="connsiteX12" fmla="*/ 0 w 1817097"/>
              <a:gd name="connsiteY12" fmla="*/ 3774577 h 3943927"/>
              <a:gd name="connsiteX13" fmla="*/ 0 w 1817097"/>
              <a:gd name="connsiteY13" fmla="*/ 169350 h 3943927"/>
              <a:gd name="connsiteX14" fmla="*/ 170134 w 1817097"/>
              <a:gd name="connsiteY14" fmla="*/ 0 h 394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17097" h="3943927">
                <a:moveTo>
                  <a:pt x="170134" y="0"/>
                </a:moveTo>
                <a:lnTo>
                  <a:pt x="392352" y="0"/>
                </a:lnTo>
                <a:lnTo>
                  <a:pt x="392352" y="12626"/>
                </a:lnTo>
                <a:cubicBezTo>
                  <a:pt x="392352" y="87207"/>
                  <a:pt x="453093" y="147667"/>
                  <a:pt x="528020" y="147667"/>
                </a:cubicBezTo>
                <a:lnTo>
                  <a:pt x="1291545" y="147667"/>
                </a:lnTo>
                <a:cubicBezTo>
                  <a:pt x="1366472" y="147667"/>
                  <a:pt x="1427211" y="87207"/>
                  <a:pt x="1427211" y="12626"/>
                </a:cubicBezTo>
                <a:lnTo>
                  <a:pt x="1427211" y="0"/>
                </a:lnTo>
                <a:lnTo>
                  <a:pt x="1646962" y="0"/>
                </a:lnTo>
                <a:cubicBezTo>
                  <a:pt x="1740925" y="0"/>
                  <a:pt x="1817097" y="75820"/>
                  <a:pt x="1817097" y="169350"/>
                </a:cubicBezTo>
                <a:lnTo>
                  <a:pt x="1817097" y="3774577"/>
                </a:lnTo>
                <a:cubicBezTo>
                  <a:pt x="1817097" y="3868107"/>
                  <a:pt x="1740925" y="3943927"/>
                  <a:pt x="1646962" y="3943927"/>
                </a:cubicBezTo>
                <a:lnTo>
                  <a:pt x="170134" y="3943927"/>
                </a:lnTo>
                <a:cubicBezTo>
                  <a:pt x="76171" y="3943927"/>
                  <a:pt x="0" y="3868107"/>
                  <a:pt x="0" y="3774577"/>
                </a:cubicBezTo>
                <a:lnTo>
                  <a:pt x="0" y="169350"/>
                </a:lnTo>
                <a:cubicBezTo>
                  <a:pt x="0" y="75820"/>
                  <a:pt x="76171" y="0"/>
                  <a:pt x="170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A79F769-9C8F-4187-A1DD-5F94DC441F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7773" y="1920186"/>
            <a:ext cx="1817097" cy="3943927"/>
          </a:xfrm>
          <a:custGeom>
            <a:avLst/>
            <a:gdLst>
              <a:gd name="connsiteX0" fmla="*/ 170134 w 1817097"/>
              <a:gd name="connsiteY0" fmla="*/ 0 h 3943927"/>
              <a:gd name="connsiteX1" fmla="*/ 392352 w 1817097"/>
              <a:gd name="connsiteY1" fmla="*/ 0 h 3943927"/>
              <a:gd name="connsiteX2" fmla="*/ 392352 w 1817097"/>
              <a:gd name="connsiteY2" fmla="*/ 12626 h 3943927"/>
              <a:gd name="connsiteX3" fmla="*/ 528019 w 1817097"/>
              <a:gd name="connsiteY3" fmla="*/ 147667 h 3943927"/>
              <a:gd name="connsiteX4" fmla="*/ 1291545 w 1817097"/>
              <a:gd name="connsiteY4" fmla="*/ 147667 h 3943927"/>
              <a:gd name="connsiteX5" fmla="*/ 1427211 w 1817097"/>
              <a:gd name="connsiteY5" fmla="*/ 12626 h 3943927"/>
              <a:gd name="connsiteX6" fmla="*/ 1427211 w 1817097"/>
              <a:gd name="connsiteY6" fmla="*/ 0 h 3943927"/>
              <a:gd name="connsiteX7" fmla="*/ 1646962 w 1817097"/>
              <a:gd name="connsiteY7" fmla="*/ 0 h 3943927"/>
              <a:gd name="connsiteX8" fmla="*/ 1817097 w 1817097"/>
              <a:gd name="connsiteY8" fmla="*/ 169350 h 3943927"/>
              <a:gd name="connsiteX9" fmla="*/ 1817097 w 1817097"/>
              <a:gd name="connsiteY9" fmla="*/ 3774577 h 3943927"/>
              <a:gd name="connsiteX10" fmla="*/ 1646962 w 1817097"/>
              <a:gd name="connsiteY10" fmla="*/ 3943927 h 3943927"/>
              <a:gd name="connsiteX11" fmla="*/ 170134 w 1817097"/>
              <a:gd name="connsiteY11" fmla="*/ 3943927 h 3943927"/>
              <a:gd name="connsiteX12" fmla="*/ 0 w 1817097"/>
              <a:gd name="connsiteY12" fmla="*/ 3774577 h 3943927"/>
              <a:gd name="connsiteX13" fmla="*/ 0 w 1817097"/>
              <a:gd name="connsiteY13" fmla="*/ 169350 h 3943927"/>
              <a:gd name="connsiteX14" fmla="*/ 170134 w 1817097"/>
              <a:gd name="connsiteY14" fmla="*/ 0 h 394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17097" h="3943927">
                <a:moveTo>
                  <a:pt x="170134" y="0"/>
                </a:moveTo>
                <a:lnTo>
                  <a:pt x="392352" y="0"/>
                </a:lnTo>
                <a:lnTo>
                  <a:pt x="392352" y="12626"/>
                </a:lnTo>
                <a:cubicBezTo>
                  <a:pt x="392352" y="87207"/>
                  <a:pt x="453093" y="147667"/>
                  <a:pt x="528019" y="147667"/>
                </a:cubicBezTo>
                <a:lnTo>
                  <a:pt x="1291545" y="147667"/>
                </a:lnTo>
                <a:cubicBezTo>
                  <a:pt x="1366472" y="147667"/>
                  <a:pt x="1427211" y="87207"/>
                  <a:pt x="1427211" y="12626"/>
                </a:cubicBezTo>
                <a:lnTo>
                  <a:pt x="1427211" y="0"/>
                </a:lnTo>
                <a:lnTo>
                  <a:pt x="1646962" y="0"/>
                </a:lnTo>
                <a:cubicBezTo>
                  <a:pt x="1740925" y="0"/>
                  <a:pt x="1817097" y="75820"/>
                  <a:pt x="1817097" y="169350"/>
                </a:cubicBezTo>
                <a:lnTo>
                  <a:pt x="1817097" y="3774577"/>
                </a:lnTo>
                <a:cubicBezTo>
                  <a:pt x="1817097" y="3868107"/>
                  <a:pt x="1740925" y="3943927"/>
                  <a:pt x="1646962" y="3943927"/>
                </a:cubicBezTo>
                <a:lnTo>
                  <a:pt x="170134" y="3943927"/>
                </a:lnTo>
                <a:cubicBezTo>
                  <a:pt x="76172" y="3943927"/>
                  <a:pt x="0" y="3868107"/>
                  <a:pt x="0" y="3774577"/>
                </a:cubicBezTo>
                <a:lnTo>
                  <a:pt x="0" y="169350"/>
                </a:lnTo>
                <a:cubicBezTo>
                  <a:pt x="0" y="75820"/>
                  <a:pt x="76172" y="0"/>
                  <a:pt x="1701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2448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5E547-0CC5-4277-9008-3F69D59E03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9049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38ABB60-1C96-4470-ACCF-705C2550C6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8422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B63D3A6-4C64-46D8-BBE6-CB507BCD25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13402" y="3688626"/>
            <a:ext cx="6765196" cy="631046"/>
          </a:xfrm>
          <a:custGeom>
            <a:avLst/>
            <a:gdLst>
              <a:gd name="connsiteX0" fmla="*/ 4320313 w 6765196"/>
              <a:gd name="connsiteY0" fmla="*/ 213834 h 631046"/>
              <a:gd name="connsiteX1" fmla="*/ 4261689 w 6765196"/>
              <a:gd name="connsiteY1" fmla="*/ 365587 h 631046"/>
              <a:gd name="connsiteX2" fmla="*/ 4378935 w 6765196"/>
              <a:gd name="connsiteY2" fmla="*/ 365587 h 631046"/>
              <a:gd name="connsiteX3" fmla="*/ 805147 w 6765196"/>
              <a:gd name="connsiteY3" fmla="*/ 170614 h 631046"/>
              <a:gd name="connsiteX4" fmla="*/ 805147 w 6765196"/>
              <a:gd name="connsiteY4" fmla="*/ 312128 h 631046"/>
              <a:gd name="connsiteX5" fmla="*/ 879350 w 6765196"/>
              <a:gd name="connsiteY5" fmla="*/ 312128 h 631046"/>
              <a:gd name="connsiteX6" fmla="*/ 941798 w 6765196"/>
              <a:gd name="connsiteY6" fmla="*/ 293253 h 631046"/>
              <a:gd name="connsiteX7" fmla="*/ 962181 w 6765196"/>
              <a:gd name="connsiteY7" fmla="*/ 241371 h 631046"/>
              <a:gd name="connsiteX8" fmla="*/ 941798 w 6765196"/>
              <a:gd name="connsiteY8" fmla="*/ 189489 h 631046"/>
              <a:gd name="connsiteX9" fmla="*/ 879350 w 6765196"/>
              <a:gd name="connsiteY9" fmla="*/ 170614 h 631046"/>
              <a:gd name="connsiteX10" fmla="*/ 203380 w 6765196"/>
              <a:gd name="connsiteY10" fmla="*/ 170614 h 631046"/>
              <a:gd name="connsiteX11" fmla="*/ 203380 w 6765196"/>
              <a:gd name="connsiteY11" fmla="*/ 312128 h 631046"/>
              <a:gd name="connsiteX12" fmla="*/ 277582 w 6765196"/>
              <a:gd name="connsiteY12" fmla="*/ 312128 h 631046"/>
              <a:gd name="connsiteX13" fmla="*/ 340029 w 6765196"/>
              <a:gd name="connsiteY13" fmla="*/ 293253 h 631046"/>
              <a:gd name="connsiteX14" fmla="*/ 360414 w 6765196"/>
              <a:gd name="connsiteY14" fmla="*/ 241371 h 631046"/>
              <a:gd name="connsiteX15" fmla="*/ 340029 w 6765196"/>
              <a:gd name="connsiteY15" fmla="*/ 189489 h 631046"/>
              <a:gd name="connsiteX16" fmla="*/ 277582 w 6765196"/>
              <a:gd name="connsiteY16" fmla="*/ 170614 h 631046"/>
              <a:gd name="connsiteX17" fmla="*/ 5795164 w 6765196"/>
              <a:gd name="connsiteY17" fmla="*/ 164579 h 631046"/>
              <a:gd name="connsiteX18" fmla="*/ 5699310 w 6765196"/>
              <a:gd name="connsiteY18" fmla="*/ 204795 h 631046"/>
              <a:gd name="connsiteX19" fmla="*/ 5659740 w 6765196"/>
              <a:gd name="connsiteY19" fmla="*/ 315524 h 631046"/>
              <a:gd name="connsiteX20" fmla="*/ 5699310 w 6765196"/>
              <a:gd name="connsiteY20" fmla="*/ 426252 h 631046"/>
              <a:gd name="connsiteX21" fmla="*/ 5795164 w 6765196"/>
              <a:gd name="connsiteY21" fmla="*/ 466468 h 631046"/>
              <a:gd name="connsiteX22" fmla="*/ 5891018 w 6765196"/>
              <a:gd name="connsiteY22" fmla="*/ 426252 h 631046"/>
              <a:gd name="connsiteX23" fmla="*/ 5930590 w 6765196"/>
              <a:gd name="connsiteY23" fmla="*/ 315524 h 631046"/>
              <a:gd name="connsiteX24" fmla="*/ 5891018 w 6765196"/>
              <a:gd name="connsiteY24" fmla="*/ 204795 h 631046"/>
              <a:gd name="connsiteX25" fmla="*/ 5795164 w 6765196"/>
              <a:gd name="connsiteY25" fmla="*/ 164579 h 631046"/>
              <a:gd name="connsiteX26" fmla="*/ 6170363 w 6765196"/>
              <a:gd name="connsiteY26" fmla="*/ 13795 h 631046"/>
              <a:gd name="connsiteX27" fmla="*/ 6337544 w 6765196"/>
              <a:gd name="connsiteY27" fmla="*/ 13795 h 631046"/>
              <a:gd name="connsiteX28" fmla="*/ 6566990 w 6765196"/>
              <a:gd name="connsiteY28" fmla="*/ 287938 h 631046"/>
              <a:gd name="connsiteX29" fmla="*/ 6566990 w 6765196"/>
              <a:gd name="connsiteY29" fmla="*/ 13795 h 631046"/>
              <a:gd name="connsiteX30" fmla="*/ 6765196 w 6765196"/>
              <a:gd name="connsiteY30" fmla="*/ 13795 h 631046"/>
              <a:gd name="connsiteX31" fmla="*/ 6765196 w 6765196"/>
              <a:gd name="connsiteY31" fmla="*/ 617251 h 631046"/>
              <a:gd name="connsiteX32" fmla="*/ 6598014 w 6765196"/>
              <a:gd name="connsiteY32" fmla="*/ 617251 h 631046"/>
              <a:gd name="connsiteX33" fmla="*/ 6368568 w 6765196"/>
              <a:gd name="connsiteY33" fmla="*/ 343111 h 631046"/>
              <a:gd name="connsiteX34" fmla="*/ 6368568 w 6765196"/>
              <a:gd name="connsiteY34" fmla="*/ 617251 h 631046"/>
              <a:gd name="connsiteX35" fmla="*/ 6170363 w 6765196"/>
              <a:gd name="connsiteY35" fmla="*/ 617251 h 631046"/>
              <a:gd name="connsiteX36" fmla="*/ 5209330 w 6765196"/>
              <a:gd name="connsiteY36" fmla="*/ 13795 h 631046"/>
              <a:gd name="connsiteX37" fmla="*/ 5412711 w 6765196"/>
              <a:gd name="connsiteY37" fmla="*/ 13795 h 631046"/>
              <a:gd name="connsiteX38" fmla="*/ 5412711 w 6765196"/>
              <a:gd name="connsiteY38" fmla="*/ 617251 h 631046"/>
              <a:gd name="connsiteX39" fmla="*/ 5209330 w 6765196"/>
              <a:gd name="connsiteY39" fmla="*/ 617251 h 631046"/>
              <a:gd name="connsiteX40" fmla="*/ 4633718 w 6765196"/>
              <a:gd name="connsiteY40" fmla="*/ 13795 h 631046"/>
              <a:gd name="connsiteX41" fmla="*/ 5190614 w 6765196"/>
              <a:gd name="connsiteY41" fmla="*/ 13795 h 631046"/>
              <a:gd name="connsiteX42" fmla="*/ 5190614 w 6765196"/>
              <a:gd name="connsiteY42" fmla="*/ 171476 h 631046"/>
              <a:gd name="connsiteX43" fmla="*/ 5013855 w 6765196"/>
              <a:gd name="connsiteY43" fmla="*/ 171476 h 631046"/>
              <a:gd name="connsiteX44" fmla="*/ 5013855 w 6765196"/>
              <a:gd name="connsiteY44" fmla="*/ 617251 h 631046"/>
              <a:gd name="connsiteX45" fmla="*/ 4810475 w 6765196"/>
              <a:gd name="connsiteY45" fmla="*/ 617251 h 631046"/>
              <a:gd name="connsiteX46" fmla="*/ 4810475 w 6765196"/>
              <a:gd name="connsiteY46" fmla="*/ 171476 h 631046"/>
              <a:gd name="connsiteX47" fmla="*/ 4633718 w 6765196"/>
              <a:gd name="connsiteY47" fmla="*/ 171476 h 631046"/>
              <a:gd name="connsiteX48" fmla="*/ 4222033 w 6765196"/>
              <a:gd name="connsiteY48" fmla="*/ 13795 h 631046"/>
              <a:gd name="connsiteX49" fmla="*/ 4422040 w 6765196"/>
              <a:gd name="connsiteY49" fmla="*/ 13795 h 631046"/>
              <a:gd name="connsiteX50" fmla="*/ 4685847 w 6765196"/>
              <a:gd name="connsiteY50" fmla="*/ 617251 h 631046"/>
              <a:gd name="connsiteX51" fmla="*/ 4475491 w 6765196"/>
              <a:gd name="connsiteY51" fmla="*/ 617251 h 631046"/>
              <a:gd name="connsiteX52" fmla="*/ 4434973 w 6765196"/>
              <a:gd name="connsiteY52" fmla="*/ 512058 h 631046"/>
              <a:gd name="connsiteX53" fmla="*/ 4205653 w 6765196"/>
              <a:gd name="connsiteY53" fmla="*/ 512058 h 631046"/>
              <a:gd name="connsiteX54" fmla="*/ 4165134 w 6765196"/>
              <a:gd name="connsiteY54" fmla="*/ 617251 h 631046"/>
              <a:gd name="connsiteX55" fmla="*/ 3958229 w 6765196"/>
              <a:gd name="connsiteY55" fmla="*/ 617251 h 631046"/>
              <a:gd name="connsiteX56" fmla="*/ 3448145 w 6765196"/>
              <a:gd name="connsiteY56" fmla="*/ 13795 h 631046"/>
              <a:gd name="connsiteX57" fmla="*/ 4005042 w 6765196"/>
              <a:gd name="connsiteY57" fmla="*/ 13795 h 631046"/>
              <a:gd name="connsiteX58" fmla="*/ 4005042 w 6765196"/>
              <a:gd name="connsiteY58" fmla="*/ 171476 h 631046"/>
              <a:gd name="connsiteX59" fmla="*/ 3828284 w 6765196"/>
              <a:gd name="connsiteY59" fmla="*/ 171476 h 631046"/>
              <a:gd name="connsiteX60" fmla="*/ 3828284 w 6765196"/>
              <a:gd name="connsiteY60" fmla="*/ 617251 h 631046"/>
              <a:gd name="connsiteX61" fmla="*/ 3624903 w 6765196"/>
              <a:gd name="connsiteY61" fmla="*/ 617251 h 631046"/>
              <a:gd name="connsiteX62" fmla="*/ 3624903 w 6765196"/>
              <a:gd name="connsiteY62" fmla="*/ 171476 h 631046"/>
              <a:gd name="connsiteX63" fmla="*/ 3448145 w 6765196"/>
              <a:gd name="connsiteY63" fmla="*/ 171476 h 631046"/>
              <a:gd name="connsiteX64" fmla="*/ 2838186 w 6765196"/>
              <a:gd name="connsiteY64" fmla="*/ 13795 h 631046"/>
              <a:gd name="connsiteX65" fmla="*/ 3005369 w 6765196"/>
              <a:gd name="connsiteY65" fmla="*/ 13795 h 631046"/>
              <a:gd name="connsiteX66" fmla="*/ 3234814 w 6765196"/>
              <a:gd name="connsiteY66" fmla="*/ 287938 h 631046"/>
              <a:gd name="connsiteX67" fmla="*/ 3234814 w 6765196"/>
              <a:gd name="connsiteY67" fmla="*/ 13795 h 631046"/>
              <a:gd name="connsiteX68" fmla="*/ 3433021 w 6765196"/>
              <a:gd name="connsiteY68" fmla="*/ 13795 h 631046"/>
              <a:gd name="connsiteX69" fmla="*/ 3433021 w 6765196"/>
              <a:gd name="connsiteY69" fmla="*/ 617251 h 631046"/>
              <a:gd name="connsiteX70" fmla="*/ 3265838 w 6765196"/>
              <a:gd name="connsiteY70" fmla="*/ 617251 h 631046"/>
              <a:gd name="connsiteX71" fmla="*/ 3036393 w 6765196"/>
              <a:gd name="connsiteY71" fmla="*/ 343111 h 631046"/>
              <a:gd name="connsiteX72" fmla="*/ 3036393 w 6765196"/>
              <a:gd name="connsiteY72" fmla="*/ 617251 h 631046"/>
              <a:gd name="connsiteX73" fmla="*/ 2838186 w 6765196"/>
              <a:gd name="connsiteY73" fmla="*/ 617251 h 631046"/>
              <a:gd name="connsiteX74" fmla="*/ 2290309 w 6765196"/>
              <a:gd name="connsiteY74" fmla="*/ 13795 h 631046"/>
              <a:gd name="connsiteX75" fmla="*/ 2780813 w 6765196"/>
              <a:gd name="connsiteY75" fmla="*/ 13795 h 631046"/>
              <a:gd name="connsiteX76" fmla="*/ 2780813 w 6765196"/>
              <a:gd name="connsiteY76" fmla="*/ 167165 h 631046"/>
              <a:gd name="connsiteX77" fmla="*/ 2490240 w 6765196"/>
              <a:gd name="connsiteY77" fmla="*/ 167165 h 631046"/>
              <a:gd name="connsiteX78" fmla="*/ 2490240 w 6765196"/>
              <a:gd name="connsiteY78" fmla="*/ 237976 h 631046"/>
              <a:gd name="connsiteX79" fmla="*/ 2745460 w 6765196"/>
              <a:gd name="connsiteY79" fmla="*/ 237976 h 631046"/>
              <a:gd name="connsiteX80" fmla="*/ 2745460 w 6765196"/>
              <a:gd name="connsiteY80" fmla="*/ 384448 h 631046"/>
              <a:gd name="connsiteX81" fmla="*/ 2490240 w 6765196"/>
              <a:gd name="connsiteY81" fmla="*/ 384448 h 631046"/>
              <a:gd name="connsiteX82" fmla="*/ 2490240 w 6765196"/>
              <a:gd name="connsiteY82" fmla="*/ 463881 h 631046"/>
              <a:gd name="connsiteX83" fmla="*/ 2792022 w 6765196"/>
              <a:gd name="connsiteY83" fmla="*/ 463881 h 631046"/>
              <a:gd name="connsiteX84" fmla="*/ 2792022 w 6765196"/>
              <a:gd name="connsiteY84" fmla="*/ 617251 h 631046"/>
              <a:gd name="connsiteX85" fmla="*/ 2290309 w 6765196"/>
              <a:gd name="connsiteY85" fmla="*/ 617251 h 631046"/>
              <a:gd name="connsiteX86" fmla="*/ 1212517 w 6765196"/>
              <a:gd name="connsiteY86" fmla="*/ 13795 h 631046"/>
              <a:gd name="connsiteX87" fmla="*/ 1703020 w 6765196"/>
              <a:gd name="connsiteY87" fmla="*/ 13795 h 631046"/>
              <a:gd name="connsiteX88" fmla="*/ 1703020 w 6765196"/>
              <a:gd name="connsiteY88" fmla="*/ 167165 h 631046"/>
              <a:gd name="connsiteX89" fmla="*/ 1412447 w 6765196"/>
              <a:gd name="connsiteY89" fmla="*/ 167165 h 631046"/>
              <a:gd name="connsiteX90" fmla="*/ 1412447 w 6765196"/>
              <a:gd name="connsiteY90" fmla="*/ 237976 h 631046"/>
              <a:gd name="connsiteX91" fmla="*/ 1667669 w 6765196"/>
              <a:gd name="connsiteY91" fmla="*/ 237976 h 631046"/>
              <a:gd name="connsiteX92" fmla="*/ 1667669 w 6765196"/>
              <a:gd name="connsiteY92" fmla="*/ 384448 h 631046"/>
              <a:gd name="connsiteX93" fmla="*/ 1412447 w 6765196"/>
              <a:gd name="connsiteY93" fmla="*/ 384448 h 631046"/>
              <a:gd name="connsiteX94" fmla="*/ 1412447 w 6765196"/>
              <a:gd name="connsiteY94" fmla="*/ 463881 h 631046"/>
              <a:gd name="connsiteX95" fmla="*/ 1714229 w 6765196"/>
              <a:gd name="connsiteY95" fmla="*/ 463881 h 631046"/>
              <a:gd name="connsiteX96" fmla="*/ 1714229 w 6765196"/>
              <a:gd name="connsiteY96" fmla="*/ 617251 h 631046"/>
              <a:gd name="connsiteX97" fmla="*/ 1212517 w 6765196"/>
              <a:gd name="connsiteY97" fmla="*/ 617251 h 631046"/>
              <a:gd name="connsiteX98" fmla="*/ 601768 w 6765196"/>
              <a:gd name="connsiteY98" fmla="*/ 13795 h 631046"/>
              <a:gd name="connsiteX99" fmla="*/ 892293 w 6765196"/>
              <a:gd name="connsiteY99" fmla="*/ 13795 h 631046"/>
              <a:gd name="connsiteX100" fmla="*/ 1092839 w 6765196"/>
              <a:gd name="connsiteY100" fmla="*/ 75200 h 631046"/>
              <a:gd name="connsiteX101" fmla="*/ 1167285 w 6765196"/>
              <a:gd name="connsiteY101" fmla="*/ 241371 h 631046"/>
              <a:gd name="connsiteX102" fmla="*/ 1137554 w 6765196"/>
              <a:gd name="connsiteY102" fmla="*/ 354981 h 631046"/>
              <a:gd name="connsiteX103" fmla="*/ 1053531 w 6765196"/>
              <a:gd name="connsiteY103" fmla="*/ 431032 h 631046"/>
              <a:gd name="connsiteX104" fmla="*/ 1180219 w 6765196"/>
              <a:gd name="connsiteY104" fmla="*/ 617251 h 631046"/>
              <a:gd name="connsiteX105" fmla="*/ 963043 w 6765196"/>
              <a:gd name="connsiteY105" fmla="*/ 617251 h 631046"/>
              <a:gd name="connsiteX106" fmla="*/ 860368 w 6765196"/>
              <a:gd name="connsiteY106" fmla="*/ 465498 h 631046"/>
              <a:gd name="connsiteX107" fmla="*/ 805147 w 6765196"/>
              <a:gd name="connsiteY107" fmla="*/ 465498 h 631046"/>
              <a:gd name="connsiteX108" fmla="*/ 805147 w 6765196"/>
              <a:gd name="connsiteY108" fmla="*/ 617251 h 631046"/>
              <a:gd name="connsiteX109" fmla="*/ 601768 w 6765196"/>
              <a:gd name="connsiteY109" fmla="*/ 617251 h 631046"/>
              <a:gd name="connsiteX110" fmla="*/ 0 w 6765196"/>
              <a:gd name="connsiteY110" fmla="*/ 13795 h 631046"/>
              <a:gd name="connsiteX111" fmla="*/ 290525 w 6765196"/>
              <a:gd name="connsiteY111" fmla="*/ 13795 h 631046"/>
              <a:gd name="connsiteX112" fmla="*/ 491071 w 6765196"/>
              <a:gd name="connsiteY112" fmla="*/ 75200 h 631046"/>
              <a:gd name="connsiteX113" fmla="*/ 565518 w 6765196"/>
              <a:gd name="connsiteY113" fmla="*/ 241371 h 631046"/>
              <a:gd name="connsiteX114" fmla="*/ 491071 w 6765196"/>
              <a:gd name="connsiteY114" fmla="*/ 407542 h 631046"/>
              <a:gd name="connsiteX115" fmla="*/ 290525 w 6765196"/>
              <a:gd name="connsiteY115" fmla="*/ 468947 h 631046"/>
              <a:gd name="connsiteX116" fmla="*/ 203380 w 6765196"/>
              <a:gd name="connsiteY116" fmla="*/ 468947 h 631046"/>
              <a:gd name="connsiteX117" fmla="*/ 203380 w 6765196"/>
              <a:gd name="connsiteY117" fmla="*/ 617251 h 631046"/>
              <a:gd name="connsiteX118" fmla="*/ 0 w 6765196"/>
              <a:gd name="connsiteY118" fmla="*/ 617251 h 631046"/>
              <a:gd name="connsiteX119" fmla="*/ 5795164 w 6765196"/>
              <a:gd name="connsiteY119" fmla="*/ 0 h 631046"/>
              <a:gd name="connsiteX120" fmla="*/ 5970832 w 6765196"/>
              <a:gd name="connsiteY120" fmla="*/ 41174 h 631046"/>
              <a:gd name="connsiteX121" fmla="*/ 6091100 w 6765196"/>
              <a:gd name="connsiteY121" fmla="*/ 152466 h 631046"/>
              <a:gd name="connsiteX122" fmla="*/ 6135692 w 6765196"/>
              <a:gd name="connsiteY122" fmla="*/ 315524 h 631046"/>
              <a:gd name="connsiteX123" fmla="*/ 6091100 w 6765196"/>
              <a:gd name="connsiteY123" fmla="*/ 478583 h 631046"/>
              <a:gd name="connsiteX124" fmla="*/ 5970832 w 6765196"/>
              <a:gd name="connsiteY124" fmla="*/ 589872 h 631046"/>
              <a:gd name="connsiteX125" fmla="*/ 5795164 w 6765196"/>
              <a:gd name="connsiteY125" fmla="*/ 631046 h 631046"/>
              <a:gd name="connsiteX126" fmla="*/ 5619497 w 6765196"/>
              <a:gd name="connsiteY126" fmla="*/ 589872 h 631046"/>
              <a:gd name="connsiteX127" fmla="*/ 5499230 w 6765196"/>
              <a:gd name="connsiteY127" fmla="*/ 478583 h 631046"/>
              <a:gd name="connsiteX128" fmla="*/ 5454636 w 6765196"/>
              <a:gd name="connsiteY128" fmla="*/ 315524 h 631046"/>
              <a:gd name="connsiteX129" fmla="*/ 5499230 w 6765196"/>
              <a:gd name="connsiteY129" fmla="*/ 152466 h 631046"/>
              <a:gd name="connsiteX130" fmla="*/ 5619497 w 6765196"/>
              <a:gd name="connsiteY130" fmla="*/ 41174 h 631046"/>
              <a:gd name="connsiteX131" fmla="*/ 5795164 w 6765196"/>
              <a:gd name="connsiteY131" fmla="*/ 0 h 631046"/>
              <a:gd name="connsiteX132" fmla="*/ 2012986 w 6765196"/>
              <a:gd name="connsiteY132" fmla="*/ 0 h 631046"/>
              <a:gd name="connsiteX133" fmla="*/ 2133589 w 6765196"/>
              <a:gd name="connsiteY133" fmla="*/ 13032 h 631046"/>
              <a:gd name="connsiteX134" fmla="*/ 2240566 w 6765196"/>
              <a:gd name="connsiteY134" fmla="*/ 52560 h 631046"/>
              <a:gd name="connsiteX135" fmla="*/ 2179380 w 6765196"/>
              <a:gd name="connsiteY135" fmla="*/ 199914 h 631046"/>
              <a:gd name="connsiteX136" fmla="*/ 2011260 w 6765196"/>
              <a:gd name="connsiteY136" fmla="*/ 155094 h 631046"/>
              <a:gd name="connsiteX137" fmla="*/ 1949669 w 6765196"/>
              <a:gd name="connsiteY137" fmla="*/ 166300 h 631046"/>
              <a:gd name="connsiteX138" fmla="*/ 1932733 w 6765196"/>
              <a:gd name="connsiteY138" fmla="*/ 193019 h 631046"/>
              <a:gd name="connsiteX139" fmla="*/ 1967437 w 6765196"/>
              <a:gd name="connsiteY139" fmla="*/ 223858 h 631046"/>
              <a:gd name="connsiteX140" fmla="*/ 2050191 w 6765196"/>
              <a:gd name="connsiteY140" fmla="*/ 242787 h 631046"/>
              <a:gd name="connsiteX141" fmla="*/ 2148961 w 6765196"/>
              <a:gd name="connsiteY141" fmla="*/ 269751 h 631046"/>
              <a:gd name="connsiteX142" fmla="*/ 2231715 w 6765196"/>
              <a:gd name="connsiteY142" fmla="*/ 324702 h 631046"/>
              <a:gd name="connsiteX143" fmla="*/ 2266418 w 6765196"/>
              <a:gd name="connsiteY143" fmla="*/ 427586 h 631046"/>
              <a:gd name="connsiteX144" fmla="*/ 2235135 w 6765196"/>
              <a:gd name="connsiteY144" fmla="*/ 529404 h 631046"/>
              <a:gd name="connsiteX145" fmla="*/ 2141398 w 6765196"/>
              <a:gd name="connsiteY145" fmla="*/ 602832 h 631046"/>
              <a:gd name="connsiteX146" fmla="*/ 1985373 w 6765196"/>
              <a:gd name="connsiteY146" fmla="*/ 631046 h 631046"/>
              <a:gd name="connsiteX147" fmla="*/ 1838701 w 6765196"/>
              <a:gd name="connsiteY147" fmla="*/ 613922 h 631046"/>
              <a:gd name="connsiteX148" fmla="*/ 1722456 w 6765196"/>
              <a:gd name="connsiteY148" fmla="*/ 569010 h 631046"/>
              <a:gd name="connsiteX149" fmla="*/ 1787956 w 6765196"/>
              <a:gd name="connsiteY149" fmla="*/ 420677 h 631046"/>
              <a:gd name="connsiteX150" fmla="*/ 1883945 w 6765196"/>
              <a:gd name="connsiteY150" fmla="*/ 460946 h 631046"/>
              <a:gd name="connsiteX151" fmla="*/ 1987098 w 6765196"/>
              <a:gd name="connsiteY151" fmla="*/ 475953 h 631046"/>
              <a:gd name="connsiteX152" fmla="*/ 2048043 w 6765196"/>
              <a:gd name="connsiteY152" fmla="*/ 467315 h 631046"/>
              <a:gd name="connsiteX153" fmla="*/ 2065625 w 6765196"/>
              <a:gd name="connsiteY153" fmla="*/ 443132 h 631046"/>
              <a:gd name="connsiteX154" fmla="*/ 2030923 w 6765196"/>
              <a:gd name="connsiteY154" fmla="*/ 410636 h 631046"/>
              <a:gd name="connsiteX155" fmla="*/ 1948168 w 6765196"/>
              <a:gd name="connsiteY155" fmla="*/ 390743 h 631046"/>
              <a:gd name="connsiteX156" fmla="*/ 1849398 w 6765196"/>
              <a:gd name="connsiteY156" fmla="*/ 363122 h 631046"/>
              <a:gd name="connsiteX157" fmla="*/ 1766644 w 6765196"/>
              <a:gd name="connsiteY157" fmla="*/ 307439 h 631046"/>
              <a:gd name="connsiteX158" fmla="*/ 1731941 w 6765196"/>
              <a:gd name="connsiteY158" fmla="*/ 203361 h 631046"/>
              <a:gd name="connsiteX159" fmla="*/ 1763224 w 6765196"/>
              <a:gd name="connsiteY159" fmla="*/ 100847 h 631046"/>
              <a:gd name="connsiteX160" fmla="*/ 1856961 w 6765196"/>
              <a:gd name="connsiteY160" fmla="*/ 27828 h 631046"/>
              <a:gd name="connsiteX161" fmla="*/ 2012986 w 6765196"/>
              <a:gd name="connsiteY161" fmla="*/ 0 h 63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765196" h="631046">
                <a:moveTo>
                  <a:pt x="4320313" y="213834"/>
                </a:moveTo>
                <a:lnTo>
                  <a:pt x="4261689" y="365587"/>
                </a:lnTo>
                <a:lnTo>
                  <a:pt x="4378935" y="365587"/>
                </a:lnTo>
                <a:close/>
                <a:moveTo>
                  <a:pt x="805147" y="170614"/>
                </a:moveTo>
                <a:lnTo>
                  <a:pt x="805147" y="312128"/>
                </a:lnTo>
                <a:lnTo>
                  <a:pt x="879350" y="312128"/>
                </a:lnTo>
                <a:cubicBezTo>
                  <a:pt x="907337" y="311930"/>
                  <a:pt x="928154" y="305638"/>
                  <a:pt x="941798" y="293253"/>
                </a:cubicBezTo>
                <a:cubicBezTo>
                  <a:pt x="955440" y="280866"/>
                  <a:pt x="962235" y="263572"/>
                  <a:pt x="962181" y="241371"/>
                </a:cubicBezTo>
                <a:cubicBezTo>
                  <a:pt x="962235" y="219170"/>
                  <a:pt x="955440" y="201876"/>
                  <a:pt x="941798" y="189489"/>
                </a:cubicBezTo>
                <a:cubicBezTo>
                  <a:pt x="928154" y="177104"/>
                  <a:pt x="907338" y="170812"/>
                  <a:pt x="879350" y="170614"/>
                </a:cubicBezTo>
                <a:close/>
                <a:moveTo>
                  <a:pt x="203380" y="170614"/>
                </a:moveTo>
                <a:lnTo>
                  <a:pt x="203380" y="312128"/>
                </a:lnTo>
                <a:lnTo>
                  <a:pt x="277582" y="312128"/>
                </a:lnTo>
                <a:cubicBezTo>
                  <a:pt x="305570" y="311930"/>
                  <a:pt x="326387" y="305638"/>
                  <a:pt x="340029" y="293253"/>
                </a:cubicBezTo>
                <a:cubicBezTo>
                  <a:pt x="353673" y="280866"/>
                  <a:pt x="360468" y="263572"/>
                  <a:pt x="360414" y="241371"/>
                </a:cubicBezTo>
                <a:cubicBezTo>
                  <a:pt x="360468" y="219170"/>
                  <a:pt x="353673" y="201876"/>
                  <a:pt x="340029" y="189489"/>
                </a:cubicBezTo>
                <a:cubicBezTo>
                  <a:pt x="326387" y="177104"/>
                  <a:pt x="305570" y="170812"/>
                  <a:pt x="277582" y="170614"/>
                </a:cubicBezTo>
                <a:close/>
                <a:moveTo>
                  <a:pt x="5795164" y="164579"/>
                </a:moveTo>
                <a:cubicBezTo>
                  <a:pt x="5756690" y="164992"/>
                  <a:pt x="5724738" y="178398"/>
                  <a:pt x="5699310" y="204795"/>
                </a:cubicBezTo>
                <a:cubicBezTo>
                  <a:pt x="5673883" y="231193"/>
                  <a:pt x="5660693" y="268102"/>
                  <a:pt x="5659740" y="315524"/>
                </a:cubicBezTo>
                <a:cubicBezTo>
                  <a:pt x="5660693" y="362946"/>
                  <a:pt x="5673883" y="399855"/>
                  <a:pt x="5699310" y="426252"/>
                </a:cubicBezTo>
                <a:cubicBezTo>
                  <a:pt x="5724738" y="452650"/>
                  <a:pt x="5756690" y="466055"/>
                  <a:pt x="5795164" y="466468"/>
                </a:cubicBezTo>
                <a:cubicBezTo>
                  <a:pt x="5833639" y="466055"/>
                  <a:pt x="5865590" y="452650"/>
                  <a:pt x="5891018" y="426252"/>
                </a:cubicBezTo>
                <a:cubicBezTo>
                  <a:pt x="5916447" y="399855"/>
                  <a:pt x="5929637" y="362946"/>
                  <a:pt x="5930590" y="315524"/>
                </a:cubicBezTo>
                <a:cubicBezTo>
                  <a:pt x="5929637" y="268102"/>
                  <a:pt x="5916447" y="231193"/>
                  <a:pt x="5891018" y="204795"/>
                </a:cubicBezTo>
                <a:cubicBezTo>
                  <a:pt x="5865590" y="178398"/>
                  <a:pt x="5833639" y="164992"/>
                  <a:pt x="5795164" y="164579"/>
                </a:cubicBezTo>
                <a:close/>
                <a:moveTo>
                  <a:pt x="6170363" y="13795"/>
                </a:moveTo>
                <a:lnTo>
                  <a:pt x="6337544" y="13795"/>
                </a:lnTo>
                <a:lnTo>
                  <a:pt x="6566990" y="287938"/>
                </a:lnTo>
                <a:lnTo>
                  <a:pt x="6566990" y="13795"/>
                </a:lnTo>
                <a:lnTo>
                  <a:pt x="6765196" y="13795"/>
                </a:lnTo>
                <a:lnTo>
                  <a:pt x="6765196" y="617251"/>
                </a:lnTo>
                <a:lnTo>
                  <a:pt x="6598014" y="617251"/>
                </a:lnTo>
                <a:lnTo>
                  <a:pt x="6368568" y="343111"/>
                </a:lnTo>
                <a:lnTo>
                  <a:pt x="6368568" y="617251"/>
                </a:lnTo>
                <a:lnTo>
                  <a:pt x="6170363" y="617251"/>
                </a:lnTo>
                <a:close/>
                <a:moveTo>
                  <a:pt x="5209330" y="13795"/>
                </a:moveTo>
                <a:lnTo>
                  <a:pt x="5412711" y="13795"/>
                </a:lnTo>
                <a:lnTo>
                  <a:pt x="5412711" y="617251"/>
                </a:lnTo>
                <a:lnTo>
                  <a:pt x="5209330" y="617251"/>
                </a:lnTo>
                <a:close/>
                <a:moveTo>
                  <a:pt x="4633718" y="13795"/>
                </a:moveTo>
                <a:lnTo>
                  <a:pt x="5190614" y="13795"/>
                </a:lnTo>
                <a:lnTo>
                  <a:pt x="5190614" y="171476"/>
                </a:lnTo>
                <a:lnTo>
                  <a:pt x="5013855" y="171476"/>
                </a:lnTo>
                <a:lnTo>
                  <a:pt x="5013855" y="617251"/>
                </a:lnTo>
                <a:lnTo>
                  <a:pt x="4810475" y="617251"/>
                </a:lnTo>
                <a:lnTo>
                  <a:pt x="4810475" y="171476"/>
                </a:lnTo>
                <a:lnTo>
                  <a:pt x="4633718" y="171476"/>
                </a:lnTo>
                <a:close/>
                <a:moveTo>
                  <a:pt x="4222033" y="13795"/>
                </a:moveTo>
                <a:lnTo>
                  <a:pt x="4422040" y="13795"/>
                </a:lnTo>
                <a:lnTo>
                  <a:pt x="4685847" y="617251"/>
                </a:lnTo>
                <a:lnTo>
                  <a:pt x="4475491" y="617251"/>
                </a:lnTo>
                <a:lnTo>
                  <a:pt x="4434973" y="512058"/>
                </a:lnTo>
                <a:lnTo>
                  <a:pt x="4205653" y="512058"/>
                </a:lnTo>
                <a:lnTo>
                  <a:pt x="4165134" y="617251"/>
                </a:lnTo>
                <a:lnTo>
                  <a:pt x="3958229" y="617251"/>
                </a:lnTo>
                <a:close/>
                <a:moveTo>
                  <a:pt x="3448145" y="13795"/>
                </a:moveTo>
                <a:lnTo>
                  <a:pt x="4005042" y="13795"/>
                </a:lnTo>
                <a:lnTo>
                  <a:pt x="4005042" y="171476"/>
                </a:lnTo>
                <a:lnTo>
                  <a:pt x="3828284" y="171476"/>
                </a:lnTo>
                <a:lnTo>
                  <a:pt x="3828284" y="617251"/>
                </a:lnTo>
                <a:lnTo>
                  <a:pt x="3624903" y="617251"/>
                </a:lnTo>
                <a:lnTo>
                  <a:pt x="3624903" y="171476"/>
                </a:lnTo>
                <a:lnTo>
                  <a:pt x="3448145" y="171476"/>
                </a:lnTo>
                <a:close/>
                <a:moveTo>
                  <a:pt x="2838186" y="13795"/>
                </a:moveTo>
                <a:lnTo>
                  <a:pt x="3005369" y="13795"/>
                </a:lnTo>
                <a:lnTo>
                  <a:pt x="3234814" y="287938"/>
                </a:lnTo>
                <a:lnTo>
                  <a:pt x="3234814" y="13795"/>
                </a:lnTo>
                <a:lnTo>
                  <a:pt x="3433021" y="13795"/>
                </a:lnTo>
                <a:lnTo>
                  <a:pt x="3433021" y="617251"/>
                </a:lnTo>
                <a:lnTo>
                  <a:pt x="3265838" y="617251"/>
                </a:lnTo>
                <a:lnTo>
                  <a:pt x="3036393" y="343111"/>
                </a:lnTo>
                <a:lnTo>
                  <a:pt x="3036393" y="617251"/>
                </a:lnTo>
                <a:lnTo>
                  <a:pt x="2838186" y="617251"/>
                </a:lnTo>
                <a:close/>
                <a:moveTo>
                  <a:pt x="2290309" y="13795"/>
                </a:moveTo>
                <a:lnTo>
                  <a:pt x="2780813" y="13795"/>
                </a:lnTo>
                <a:lnTo>
                  <a:pt x="2780813" y="167165"/>
                </a:lnTo>
                <a:lnTo>
                  <a:pt x="2490240" y="167165"/>
                </a:lnTo>
                <a:lnTo>
                  <a:pt x="2490240" y="237976"/>
                </a:lnTo>
                <a:lnTo>
                  <a:pt x="2745460" y="237976"/>
                </a:lnTo>
                <a:lnTo>
                  <a:pt x="2745460" y="384448"/>
                </a:lnTo>
                <a:lnTo>
                  <a:pt x="2490240" y="384448"/>
                </a:lnTo>
                <a:lnTo>
                  <a:pt x="2490240" y="463881"/>
                </a:lnTo>
                <a:lnTo>
                  <a:pt x="2792022" y="463881"/>
                </a:lnTo>
                <a:lnTo>
                  <a:pt x="2792022" y="617251"/>
                </a:lnTo>
                <a:lnTo>
                  <a:pt x="2290309" y="617251"/>
                </a:lnTo>
                <a:close/>
                <a:moveTo>
                  <a:pt x="1212517" y="13795"/>
                </a:moveTo>
                <a:lnTo>
                  <a:pt x="1703020" y="13795"/>
                </a:lnTo>
                <a:lnTo>
                  <a:pt x="1703020" y="167165"/>
                </a:lnTo>
                <a:lnTo>
                  <a:pt x="1412447" y="167165"/>
                </a:lnTo>
                <a:lnTo>
                  <a:pt x="1412447" y="237976"/>
                </a:lnTo>
                <a:lnTo>
                  <a:pt x="1667669" y="237976"/>
                </a:lnTo>
                <a:lnTo>
                  <a:pt x="1667669" y="384448"/>
                </a:lnTo>
                <a:lnTo>
                  <a:pt x="1412447" y="384448"/>
                </a:lnTo>
                <a:lnTo>
                  <a:pt x="1412447" y="463881"/>
                </a:lnTo>
                <a:lnTo>
                  <a:pt x="1714229" y="463881"/>
                </a:lnTo>
                <a:lnTo>
                  <a:pt x="1714229" y="617251"/>
                </a:lnTo>
                <a:lnTo>
                  <a:pt x="1212517" y="617251"/>
                </a:lnTo>
                <a:close/>
                <a:moveTo>
                  <a:pt x="601768" y="13795"/>
                </a:moveTo>
                <a:lnTo>
                  <a:pt x="892293" y="13795"/>
                </a:lnTo>
                <a:cubicBezTo>
                  <a:pt x="977308" y="14548"/>
                  <a:pt x="1044157" y="35015"/>
                  <a:pt x="1092839" y="75200"/>
                </a:cubicBezTo>
                <a:cubicBezTo>
                  <a:pt x="1141520" y="115385"/>
                  <a:pt x="1166336" y="170776"/>
                  <a:pt x="1167285" y="241371"/>
                </a:cubicBezTo>
                <a:cubicBezTo>
                  <a:pt x="1167070" y="285076"/>
                  <a:pt x="1157160" y="322947"/>
                  <a:pt x="1137554" y="354981"/>
                </a:cubicBezTo>
                <a:cubicBezTo>
                  <a:pt x="1117949" y="387016"/>
                  <a:pt x="1089941" y="412367"/>
                  <a:pt x="1053531" y="431032"/>
                </a:cubicBezTo>
                <a:lnTo>
                  <a:pt x="1180219" y="617251"/>
                </a:lnTo>
                <a:lnTo>
                  <a:pt x="963043" y="617251"/>
                </a:lnTo>
                <a:lnTo>
                  <a:pt x="860368" y="465498"/>
                </a:lnTo>
                <a:lnTo>
                  <a:pt x="805147" y="465498"/>
                </a:lnTo>
                <a:lnTo>
                  <a:pt x="805147" y="617251"/>
                </a:lnTo>
                <a:lnTo>
                  <a:pt x="601768" y="617251"/>
                </a:lnTo>
                <a:close/>
                <a:moveTo>
                  <a:pt x="0" y="13795"/>
                </a:moveTo>
                <a:lnTo>
                  <a:pt x="290525" y="13795"/>
                </a:lnTo>
                <a:cubicBezTo>
                  <a:pt x="375541" y="14548"/>
                  <a:pt x="442389" y="35015"/>
                  <a:pt x="491071" y="75200"/>
                </a:cubicBezTo>
                <a:cubicBezTo>
                  <a:pt x="539753" y="115385"/>
                  <a:pt x="564568" y="170776"/>
                  <a:pt x="565518" y="241371"/>
                </a:cubicBezTo>
                <a:cubicBezTo>
                  <a:pt x="564568" y="311967"/>
                  <a:pt x="539753" y="367357"/>
                  <a:pt x="491071" y="407542"/>
                </a:cubicBezTo>
                <a:cubicBezTo>
                  <a:pt x="442389" y="447726"/>
                  <a:pt x="375541" y="468195"/>
                  <a:pt x="290525" y="468947"/>
                </a:cubicBezTo>
                <a:lnTo>
                  <a:pt x="203380" y="468947"/>
                </a:lnTo>
                <a:lnTo>
                  <a:pt x="203380" y="617251"/>
                </a:lnTo>
                <a:lnTo>
                  <a:pt x="0" y="617251"/>
                </a:lnTo>
                <a:close/>
                <a:moveTo>
                  <a:pt x="5795164" y="0"/>
                </a:moveTo>
                <a:cubicBezTo>
                  <a:pt x="5861264" y="509"/>
                  <a:pt x="5919821" y="14235"/>
                  <a:pt x="5970832" y="41174"/>
                </a:cubicBezTo>
                <a:cubicBezTo>
                  <a:pt x="6021844" y="68114"/>
                  <a:pt x="6061933" y="105211"/>
                  <a:pt x="6091100" y="152466"/>
                </a:cubicBezTo>
                <a:cubicBezTo>
                  <a:pt x="6120266" y="199720"/>
                  <a:pt x="6135130" y="254072"/>
                  <a:pt x="6135692" y="315524"/>
                </a:cubicBezTo>
                <a:cubicBezTo>
                  <a:pt x="6135130" y="376976"/>
                  <a:pt x="6120266" y="431329"/>
                  <a:pt x="6091100" y="478583"/>
                </a:cubicBezTo>
                <a:cubicBezTo>
                  <a:pt x="6061933" y="525836"/>
                  <a:pt x="6021844" y="562932"/>
                  <a:pt x="5970832" y="589872"/>
                </a:cubicBezTo>
                <a:cubicBezTo>
                  <a:pt x="5919821" y="616812"/>
                  <a:pt x="5861264" y="630537"/>
                  <a:pt x="5795164" y="631046"/>
                </a:cubicBezTo>
                <a:cubicBezTo>
                  <a:pt x="5729065" y="630537"/>
                  <a:pt x="5670509" y="616812"/>
                  <a:pt x="5619497" y="589872"/>
                </a:cubicBezTo>
                <a:cubicBezTo>
                  <a:pt x="5568485" y="562932"/>
                  <a:pt x="5528397" y="525836"/>
                  <a:pt x="5499230" y="478583"/>
                </a:cubicBezTo>
                <a:cubicBezTo>
                  <a:pt x="5470064" y="431329"/>
                  <a:pt x="5455200" y="376976"/>
                  <a:pt x="5454636" y="315524"/>
                </a:cubicBezTo>
                <a:cubicBezTo>
                  <a:pt x="5455200" y="254072"/>
                  <a:pt x="5470064" y="199720"/>
                  <a:pt x="5499230" y="152466"/>
                </a:cubicBezTo>
                <a:cubicBezTo>
                  <a:pt x="5528397" y="105211"/>
                  <a:pt x="5568485" y="68114"/>
                  <a:pt x="5619497" y="41174"/>
                </a:cubicBezTo>
                <a:cubicBezTo>
                  <a:pt x="5670509" y="14235"/>
                  <a:pt x="5729065" y="509"/>
                  <a:pt x="5795164" y="0"/>
                </a:cubicBezTo>
                <a:close/>
                <a:moveTo>
                  <a:pt x="2012986" y="0"/>
                </a:moveTo>
                <a:cubicBezTo>
                  <a:pt x="2054008" y="-18"/>
                  <a:pt x="2094209" y="4326"/>
                  <a:pt x="2133589" y="13032"/>
                </a:cubicBezTo>
                <a:cubicBezTo>
                  <a:pt x="2172969" y="21739"/>
                  <a:pt x="2208627" y="34914"/>
                  <a:pt x="2240566" y="52560"/>
                </a:cubicBezTo>
                <a:lnTo>
                  <a:pt x="2179380" y="199914"/>
                </a:lnTo>
                <a:cubicBezTo>
                  <a:pt x="2119928" y="169890"/>
                  <a:pt x="2063888" y="154950"/>
                  <a:pt x="2011260" y="155094"/>
                </a:cubicBezTo>
                <a:cubicBezTo>
                  <a:pt x="1981938" y="155381"/>
                  <a:pt x="1961408" y="159116"/>
                  <a:pt x="1949669" y="166300"/>
                </a:cubicBezTo>
                <a:cubicBezTo>
                  <a:pt x="1937929" y="173482"/>
                  <a:pt x="1932284" y="182388"/>
                  <a:pt x="1932733" y="193019"/>
                </a:cubicBezTo>
                <a:cubicBezTo>
                  <a:pt x="1933623" y="206946"/>
                  <a:pt x="1945191" y="217226"/>
                  <a:pt x="1967437" y="223858"/>
                </a:cubicBezTo>
                <a:cubicBezTo>
                  <a:pt x="1989683" y="230491"/>
                  <a:pt x="2017267" y="236800"/>
                  <a:pt x="2050191" y="242787"/>
                </a:cubicBezTo>
                <a:cubicBezTo>
                  <a:pt x="2083114" y="248774"/>
                  <a:pt x="2116038" y="257762"/>
                  <a:pt x="2148961" y="269751"/>
                </a:cubicBezTo>
                <a:cubicBezTo>
                  <a:pt x="2181884" y="281742"/>
                  <a:pt x="2209469" y="300059"/>
                  <a:pt x="2231715" y="324702"/>
                </a:cubicBezTo>
                <a:cubicBezTo>
                  <a:pt x="2253961" y="349346"/>
                  <a:pt x="2265528" y="383640"/>
                  <a:pt x="2266418" y="427586"/>
                </a:cubicBezTo>
                <a:cubicBezTo>
                  <a:pt x="2266413" y="464855"/>
                  <a:pt x="2255985" y="498795"/>
                  <a:pt x="2235135" y="529404"/>
                </a:cubicBezTo>
                <a:cubicBezTo>
                  <a:pt x="2214284" y="560014"/>
                  <a:pt x="2183038" y="584490"/>
                  <a:pt x="2141398" y="602832"/>
                </a:cubicBezTo>
                <a:cubicBezTo>
                  <a:pt x="2099756" y="621174"/>
                  <a:pt x="2047748" y="630579"/>
                  <a:pt x="1985373" y="631046"/>
                </a:cubicBezTo>
                <a:cubicBezTo>
                  <a:pt x="1934046" y="630777"/>
                  <a:pt x="1885155" y="625069"/>
                  <a:pt x="1838701" y="613922"/>
                </a:cubicBezTo>
                <a:cubicBezTo>
                  <a:pt x="1792248" y="602775"/>
                  <a:pt x="1753499" y="587804"/>
                  <a:pt x="1722456" y="569010"/>
                </a:cubicBezTo>
                <a:lnTo>
                  <a:pt x="1787956" y="420677"/>
                </a:lnTo>
                <a:cubicBezTo>
                  <a:pt x="1816986" y="437717"/>
                  <a:pt x="1848982" y="451140"/>
                  <a:pt x="1883945" y="460946"/>
                </a:cubicBezTo>
                <a:cubicBezTo>
                  <a:pt x="1918909" y="470752"/>
                  <a:pt x="1953292" y="475755"/>
                  <a:pt x="1987098" y="475953"/>
                </a:cubicBezTo>
                <a:cubicBezTo>
                  <a:pt x="2015665" y="475880"/>
                  <a:pt x="2035980" y="473001"/>
                  <a:pt x="2048043" y="467315"/>
                </a:cubicBezTo>
                <a:cubicBezTo>
                  <a:pt x="2060106" y="461630"/>
                  <a:pt x="2065967" y="453569"/>
                  <a:pt x="2065625" y="443132"/>
                </a:cubicBezTo>
                <a:cubicBezTo>
                  <a:pt x="2064736" y="428505"/>
                  <a:pt x="2053168" y="417673"/>
                  <a:pt x="2030923" y="410636"/>
                </a:cubicBezTo>
                <a:cubicBezTo>
                  <a:pt x="2008677" y="403598"/>
                  <a:pt x="1981092" y="396968"/>
                  <a:pt x="1948168" y="390743"/>
                </a:cubicBezTo>
                <a:cubicBezTo>
                  <a:pt x="1915244" y="384519"/>
                  <a:pt x="1882321" y="375312"/>
                  <a:pt x="1849398" y="363122"/>
                </a:cubicBezTo>
                <a:cubicBezTo>
                  <a:pt x="1816474" y="350933"/>
                  <a:pt x="1788890" y="332372"/>
                  <a:pt x="1766644" y="307439"/>
                </a:cubicBezTo>
                <a:cubicBezTo>
                  <a:pt x="1744399" y="282507"/>
                  <a:pt x="1732831" y="247815"/>
                  <a:pt x="1731941" y="203361"/>
                </a:cubicBezTo>
                <a:cubicBezTo>
                  <a:pt x="1731946" y="165583"/>
                  <a:pt x="1742373" y="131411"/>
                  <a:pt x="1763224" y="100847"/>
                </a:cubicBezTo>
                <a:cubicBezTo>
                  <a:pt x="1784075" y="70284"/>
                  <a:pt x="1815321" y="45944"/>
                  <a:pt x="1856961" y="27828"/>
                </a:cubicBezTo>
                <a:cubicBezTo>
                  <a:pt x="1898602" y="9712"/>
                  <a:pt x="1950611" y="435"/>
                  <a:pt x="20129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181100" sx="102000" sy="102000" algn="ctr" rotWithShape="0">
              <a:prstClr val="black"/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682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3990752-562A-4347-8AE6-29B0FFAD33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1101" y="1377078"/>
            <a:ext cx="2579844" cy="2579844"/>
          </a:xfrm>
          <a:custGeom>
            <a:avLst/>
            <a:gdLst>
              <a:gd name="connsiteX0" fmla="*/ 429983 w 2579844"/>
              <a:gd name="connsiteY0" fmla="*/ 0 h 2579844"/>
              <a:gd name="connsiteX1" fmla="*/ 2149861 w 2579844"/>
              <a:gd name="connsiteY1" fmla="*/ 0 h 2579844"/>
              <a:gd name="connsiteX2" fmla="*/ 2579844 w 2579844"/>
              <a:gd name="connsiteY2" fmla="*/ 429983 h 2579844"/>
              <a:gd name="connsiteX3" fmla="*/ 2579844 w 2579844"/>
              <a:gd name="connsiteY3" fmla="*/ 2149861 h 2579844"/>
              <a:gd name="connsiteX4" fmla="*/ 2149861 w 2579844"/>
              <a:gd name="connsiteY4" fmla="*/ 2579844 h 2579844"/>
              <a:gd name="connsiteX5" fmla="*/ 429983 w 2579844"/>
              <a:gd name="connsiteY5" fmla="*/ 2579844 h 2579844"/>
              <a:gd name="connsiteX6" fmla="*/ 0 w 2579844"/>
              <a:gd name="connsiteY6" fmla="*/ 2149861 h 2579844"/>
              <a:gd name="connsiteX7" fmla="*/ 0 w 2579844"/>
              <a:gd name="connsiteY7" fmla="*/ 429983 h 2579844"/>
              <a:gd name="connsiteX8" fmla="*/ 429983 w 2579844"/>
              <a:gd name="connsiteY8" fmla="*/ 0 h 2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844" h="2579844">
                <a:moveTo>
                  <a:pt x="429983" y="0"/>
                </a:moveTo>
                <a:lnTo>
                  <a:pt x="2149861" y="0"/>
                </a:lnTo>
                <a:cubicBezTo>
                  <a:pt x="2387334" y="0"/>
                  <a:pt x="2579844" y="192510"/>
                  <a:pt x="2579844" y="429983"/>
                </a:cubicBezTo>
                <a:lnTo>
                  <a:pt x="2579844" y="2149861"/>
                </a:lnTo>
                <a:cubicBezTo>
                  <a:pt x="2579844" y="2387334"/>
                  <a:pt x="2387334" y="2579844"/>
                  <a:pt x="2149861" y="2579844"/>
                </a:cubicBezTo>
                <a:lnTo>
                  <a:pt x="429983" y="2579844"/>
                </a:lnTo>
                <a:cubicBezTo>
                  <a:pt x="192510" y="2579844"/>
                  <a:pt x="0" y="2387334"/>
                  <a:pt x="0" y="2149861"/>
                </a:cubicBezTo>
                <a:lnTo>
                  <a:pt x="0" y="429983"/>
                </a:lnTo>
                <a:cubicBezTo>
                  <a:pt x="0" y="192510"/>
                  <a:pt x="192510" y="0"/>
                  <a:pt x="4299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B89C155-14E8-4AB5-AFF2-4862AF6F7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1102" y="4632961"/>
            <a:ext cx="2579844" cy="2579844"/>
          </a:xfrm>
          <a:custGeom>
            <a:avLst/>
            <a:gdLst>
              <a:gd name="connsiteX0" fmla="*/ 429983 w 2579844"/>
              <a:gd name="connsiteY0" fmla="*/ 0 h 2579844"/>
              <a:gd name="connsiteX1" fmla="*/ 2149861 w 2579844"/>
              <a:gd name="connsiteY1" fmla="*/ 0 h 2579844"/>
              <a:gd name="connsiteX2" fmla="*/ 2579844 w 2579844"/>
              <a:gd name="connsiteY2" fmla="*/ 429983 h 2579844"/>
              <a:gd name="connsiteX3" fmla="*/ 2579844 w 2579844"/>
              <a:gd name="connsiteY3" fmla="*/ 2149861 h 2579844"/>
              <a:gd name="connsiteX4" fmla="*/ 2149861 w 2579844"/>
              <a:gd name="connsiteY4" fmla="*/ 2579844 h 2579844"/>
              <a:gd name="connsiteX5" fmla="*/ 429983 w 2579844"/>
              <a:gd name="connsiteY5" fmla="*/ 2579844 h 2579844"/>
              <a:gd name="connsiteX6" fmla="*/ 0 w 2579844"/>
              <a:gd name="connsiteY6" fmla="*/ 2149861 h 2579844"/>
              <a:gd name="connsiteX7" fmla="*/ 0 w 2579844"/>
              <a:gd name="connsiteY7" fmla="*/ 429983 h 2579844"/>
              <a:gd name="connsiteX8" fmla="*/ 429983 w 2579844"/>
              <a:gd name="connsiteY8" fmla="*/ 0 h 2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844" h="2579844">
                <a:moveTo>
                  <a:pt x="429983" y="0"/>
                </a:moveTo>
                <a:lnTo>
                  <a:pt x="2149861" y="0"/>
                </a:lnTo>
                <a:cubicBezTo>
                  <a:pt x="2387334" y="0"/>
                  <a:pt x="2579844" y="192510"/>
                  <a:pt x="2579844" y="429983"/>
                </a:cubicBezTo>
                <a:lnTo>
                  <a:pt x="2579844" y="2149861"/>
                </a:lnTo>
                <a:cubicBezTo>
                  <a:pt x="2579844" y="2387334"/>
                  <a:pt x="2387334" y="2579844"/>
                  <a:pt x="2149861" y="2579844"/>
                </a:cubicBezTo>
                <a:lnTo>
                  <a:pt x="429983" y="2579844"/>
                </a:lnTo>
                <a:cubicBezTo>
                  <a:pt x="192510" y="2579844"/>
                  <a:pt x="0" y="2387334"/>
                  <a:pt x="0" y="2149861"/>
                </a:cubicBezTo>
                <a:lnTo>
                  <a:pt x="0" y="429983"/>
                </a:lnTo>
                <a:cubicBezTo>
                  <a:pt x="0" y="192510"/>
                  <a:pt x="192510" y="0"/>
                  <a:pt x="4299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FB16D62-95D6-4E0A-B821-5D23439339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04870" y="-787003"/>
            <a:ext cx="2579844" cy="2579844"/>
          </a:xfrm>
          <a:custGeom>
            <a:avLst/>
            <a:gdLst>
              <a:gd name="connsiteX0" fmla="*/ 429983 w 2579844"/>
              <a:gd name="connsiteY0" fmla="*/ 0 h 2579844"/>
              <a:gd name="connsiteX1" fmla="*/ 2149861 w 2579844"/>
              <a:gd name="connsiteY1" fmla="*/ 0 h 2579844"/>
              <a:gd name="connsiteX2" fmla="*/ 2579844 w 2579844"/>
              <a:gd name="connsiteY2" fmla="*/ 429983 h 2579844"/>
              <a:gd name="connsiteX3" fmla="*/ 2579844 w 2579844"/>
              <a:gd name="connsiteY3" fmla="*/ 2149861 h 2579844"/>
              <a:gd name="connsiteX4" fmla="*/ 2149861 w 2579844"/>
              <a:gd name="connsiteY4" fmla="*/ 2579844 h 2579844"/>
              <a:gd name="connsiteX5" fmla="*/ 429983 w 2579844"/>
              <a:gd name="connsiteY5" fmla="*/ 2579844 h 2579844"/>
              <a:gd name="connsiteX6" fmla="*/ 0 w 2579844"/>
              <a:gd name="connsiteY6" fmla="*/ 2149861 h 2579844"/>
              <a:gd name="connsiteX7" fmla="*/ 0 w 2579844"/>
              <a:gd name="connsiteY7" fmla="*/ 429983 h 2579844"/>
              <a:gd name="connsiteX8" fmla="*/ 429983 w 2579844"/>
              <a:gd name="connsiteY8" fmla="*/ 0 h 2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844" h="2579844">
                <a:moveTo>
                  <a:pt x="429983" y="0"/>
                </a:moveTo>
                <a:lnTo>
                  <a:pt x="2149861" y="0"/>
                </a:lnTo>
                <a:cubicBezTo>
                  <a:pt x="2387334" y="0"/>
                  <a:pt x="2579844" y="192510"/>
                  <a:pt x="2579844" y="429983"/>
                </a:cubicBezTo>
                <a:lnTo>
                  <a:pt x="2579844" y="2149861"/>
                </a:lnTo>
                <a:cubicBezTo>
                  <a:pt x="2579844" y="2387334"/>
                  <a:pt x="2387334" y="2579844"/>
                  <a:pt x="2149861" y="2579844"/>
                </a:cubicBezTo>
                <a:lnTo>
                  <a:pt x="429983" y="2579844"/>
                </a:lnTo>
                <a:cubicBezTo>
                  <a:pt x="192510" y="2579844"/>
                  <a:pt x="0" y="2387334"/>
                  <a:pt x="0" y="2149861"/>
                </a:cubicBezTo>
                <a:lnTo>
                  <a:pt x="0" y="429983"/>
                </a:lnTo>
                <a:cubicBezTo>
                  <a:pt x="0" y="192510"/>
                  <a:pt x="192510" y="0"/>
                  <a:pt x="4299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43F4FD7-7F42-40C7-9476-68023BFA53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04870" y="2485315"/>
            <a:ext cx="2579844" cy="2579844"/>
          </a:xfrm>
          <a:custGeom>
            <a:avLst/>
            <a:gdLst>
              <a:gd name="connsiteX0" fmla="*/ 429983 w 2579844"/>
              <a:gd name="connsiteY0" fmla="*/ 0 h 2579844"/>
              <a:gd name="connsiteX1" fmla="*/ 2149861 w 2579844"/>
              <a:gd name="connsiteY1" fmla="*/ 0 h 2579844"/>
              <a:gd name="connsiteX2" fmla="*/ 2579844 w 2579844"/>
              <a:gd name="connsiteY2" fmla="*/ 429983 h 2579844"/>
              <a:gd name="connsiteX3" fmla="*/ 2579844 w 2579844"/>
              <a:gd name="connsiteY3" fmla="*/ 2149861 h 2579844"/>
              <a:gd name="connsiteX4" fmla="*/ 2149861 w 2579844"/>
              <a:gd name="connsiteY4" fmla="*/ 2579844 h 2579844"/>
              <a:gd name="connsiteX5" fmla="*/ 429983 w 2579844"/>
              <a:gd name="connsiteY5" fmla="*/ 2579844 h 2579844"/>
              <a:gd name="connsiteX6" fmla="*/ 0 w 2579844"/>
              <a:gd name="connsiteY6" fmla="*/ 2149861 h 2579844"/>
              <a:gd name="connsiteX7" fmla="*/ 0 w 2579844"/>
              <a:gd name="connsiteY7" fmla="*/ 429983 h 2579844"/>
              <a:gd name="connsiteX8" fmla="*/ 429983 w 2579844"/>
              <a:gd name="connsiteY8" fmla="*/ 0 h 2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9844" h="2579844">
                <a:moveTo>
                  <a:pt x="429983" y="0"/>
                </a:moveTo>
                <a:lnTo>
                  <a:pt x="2149861" y="0"/>
                </a:lnTo>
                <a:cubicBezTo>
                  <a:pt x="2387334" y="0"/>
                  <a:pt x="2579844" y="192510"/>
                  <a:pt x="2579844" y="429983"/>
                </a:cubicBezTo>
                <a:lnTo>
                  <a:pt x="2579844" y="2149861"/>
                </a:lnTo>
                <a:cubicBezTo>
                  <a:pt x="2579844" y="2387334"/>
                  <a:pt x="2387334" y="2579844"/>
                  <a:pt x="2149861" y="2579844"/>
                </a:cubicBezTo>
                <a:lnTo>
                  <a:pt x="429983" y="2579844"/>
                </a:lnTo>
                <a:cubicBezTo>
                  <a:pt x="192510" y="2579844"/>
                  <a:pt x="0" y="2387334"/>
                  <a:pt x="0" y="2149861"/>
                </a:cubicBezTo>
                <a:lnTo>
                  <a:pt x="0" y="429983"/>
                </a:lnTo>
                <a:cubicBezTo>
                  <a:pt x="0" y="192510"/>
                  <a:pt x="192510" y="0"/>
                  <a:pt x="4299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9480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226A72-547E-473B-A2F5-76BBE17A08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13402" y="3584446"/>
            <a:ext cx="6765196" cy="713659"/>
          </a:xfrm>
          <a:custGeom>
            <a:avLst/>
            <a:gdLst>
              <a:gd name="connsiteX0" fmla="*/ 98062 w 6765196"/>
              <a:gd name="connsiteY0" fmla="*/ 249367 h 713659"/>
              <a:gd name="connsiteX1" fmla="*/ 98062 w 6765196"/>
              <a:gd name="connsiteY1" fmla="*/ 377954 h 713659"/>
              <a:gd name="connsiteX2" fmla="*/ 144099 w 6765196"/>
              <a:gd name="connsiteY2" fmla="*/ 377954 h 713659"/>
              <a:gd name="connsiteX3" fmla="*/ 144099 w 6765196"/>
              <a:gd name="connsiteY3" fmla="*/ 249367 h 713659"/>
              <a:gd name="connsiteX4" fmla="*/ 1679128 w 6765196"/>
              <a:gd name="connsiteY4" fmla="*/ 192950 h 713659"/>
              <a:gd name="connsiteX5" fmla="*/ 1679128 w 6765196"/>
              <a:gd name="connsiteY5" fmla="*/ 352991 h 713659"/>
              <a:gd name="connsiteX6" fmla="*/ 1763045 w 6765196"/>
              <a:gd name="connsiteY6" fmla="*/ 352991 h 713659"/>
              <a:gd name="connsiteX7" fmla="*/ 1833667 w 6765196"/>
              <a:gd name="connsiteY7" fmla="*/ 331643 h 713659"/>
              <a:gd name="connsiteX8" fmla="*/ 1856720 w 6765196"/>
              <a:gd name="connsiteY8" fmla="*/ 272970 h 713659"/>
              <a:gd name="connsiteX9" fmla="*/ 1833667 w 6765196"/>
              <a:gd name="connsiteY9" fmla="*/ 214297 h 713659"/>
              <a:gd name="connsiteX10" fmla="*/ 1763045 w 6765196"/>
              <a:gd name="connsiteY10" fmla="*/ 192950 h 713659"/>
              <a:gd name="connsiteX11" fmla="*/ 3567544 w 6765196"/>
              <a:gd name="connsiteY11" fmla="*/ 186124 h 713659"/>
              <a:gd name="connsiteX12" fmla="*/ 3459142 w 6765196"/>
              <a:gd name="connsiteY12" fmla="*/ 231605 h 713659"/>
              <a:gd name="connsiteX13" fmla="*/ 3414392 w 6765196"/>
              <a:gd name="connsiteY13" fmla="*/ 356831 h 713659"/>
              <a:gd name="connsiteX14" fmla="*/ 3459142 w 6765196"/>
              <a:gd name="connsiteY14" fmla="*/ 482054 h 713659"/>
              <a:gd name="connsiteX15" fmla="*/ 3567544 w 6765196"/>
              <a:gd name="connsiteY15" fmla="*/ 527535 h 713659"/>
              <a:gd name="connsiteX16" fmla="*/ 3675947 w 6765196"/>
              <a:gd name="connsiteY16" fmla="*/ 482054 h 713659"/>
              <a:gd name="connsiteX17" fmla="*/ 3720698 w 6765196"/>
              <a:gd name="connsiteY17" fmla="*/ 356831 h 713659"/>
              <a:gd name="connsiteX18" fmla="*/ 3675947 w 6765196"/>
              <a:gd name="connsiteY18" fmla="*/ 231605 h 713659"/>
              <a:gd name="connsiteX19" fmla="*/ 3567544 w 6765196"/>
              <a:gd name="connsiteY19" fmla="*/ 186124 h 713659"/>
              <a:gd name="connsiteX20" fmla="*/ 980793 w 6765196"/>
              <a:gd name="connsiteY20" fmla="*/ 186124 h 713659"/>
              <a:gd name="connsiteX21" fmla="*/ 872391 w 6765196"/>
              <a:gd name="connsiteY21" fmla="*/ 231605 h 713659"/>
              <a:gd name="connsiteX22" fmla="*/ 827640 w 6765196"/>
              <a:gd name="connsiteY22" fmla="*/ 356831 h 713659"/>
              <a:gd name="connsiteX23" fmla="*/ 872391 w 6765196"/>
              <a:gd name="connsiteY23" fmla="*/ 482054 h 713659"/>
              <a:gd name="connsiteX24" fmla="*/ 980793 w 6765196"/>
              <a:gd name="connsiteY24" fmla="*/ 527535 h 713659"/>
              <a:gd name="connsiteX25" fmla="*/ 1089195 w 6765196"/>
              <a:gd name="connsiteY25" fmla="*/ 482054 h 713659"/>
              <a:gd name="connsiteX26" fmla="*/ 1133947 w 6765196"/>
              <a:gd name="connsiteY26" fmla="*/ 356831 h 713659"/>
              <a:gd name="connsiteX27" fmla="*/ 1089195 w 6765196"/>
              <a:gd name="connsiteY27" fmla="*/ 231605 h 713659"/>
              <a:gd name="connsiteX28" fmla="*/ 980793 w 6765196"/>
              <a:gd name="connsiteY28" fmla="*/ 186124 h 713659"/>
              <a:gd name="connsiteX29" fmla="*/ 5308937 w 6765196"/>
              <a:gd name="connsiteY29" fmla="*/ 15602 h 713659"/>
              <a:gd name="connsiteX30" fmla="*/ 5498005 w 6765196"/>
              <a:gd name="connsiteY30" fmla="*/ 15602 h 713659"/>
              <a:gd name="connsiteX31" fmla="*/ 5757488 w 6765196"/>
              <a:gd name="connsiteY31" fmla="*/ 325633 h 713659"/>
              <a:gd name="connsiteX32" fmla="*/ 5757488 w 6765196"/>
              <a:gd name="connsiteY32" fmla="*/ 15602 h 713659"/>
              <a:gd name="connsiteX33" fmla="*/ 5981641 w 6765196"/>
              <a:gd name="connsiteY33" fmla="*/ 15602 h 713659"/>
              <a:gd name="connsiteX34" fmla="*/ 5981641 w 6765196"/>
              <a:gd name="connsiteY34" fmla="*/ 698057 h 713659"/>
              <a:gd name="connsiteX35" fmla="*/ 5792572 w 6765196"/>
              <a:gd name="connsiteY35" fmla="*/ 698057 h 713659"/>
              <a:gd name="connsiteX36" fmla="*/ 5533090 w 6765196"/>
              <a:gd name="connsiteY36" fmla="*/ 388029 h 713659"/>
              <a:gd name="connsiteX37" fmla="*/ 5533090 w 6765196"/>
              <a:gd name="connsiteY37" fmla="*/ 698057 h 713659"/>
              <a:gd name="connsiteX38" fmla="*/ 5308937 w 6765196"/>
              <a:gd name="connsiteY38" fmla="*/ 698057 h 713659"/>
              <a:gd name="connsiteX39" fmla="*/ 4970357 w 6765196"/>
              <a:gd name="connsiteY39" fmla="*/ 15602 h 713659"/>
              <a:gd name="connsiteX40" fmla="*/ 5200361 w 6765196"/>
              <a:gd name="connsiteY40" fmla="*/ 15602 h 713659"/>
              <a:gd name="connsiteX41" fmla="*/ 5200361 w 6765196"/>
              <a:gd name="connsiteY41" fmla="*/ 698057 h 713659"/>
              <a:gd name="connsiteX42" fmla="*/ 4970357 w 6765196"/>
              <a:gd name="connsiteY42" fmla="*/ 698057 h 713659"/>
              <a:gd name="connsiteX43" fmla="*/ 4035876 w 6765196"/>
              <a:gd name="connsiteY43" fmla="*/ 15602 h 713659"/>
              <a:gd name="connsiteX44" fmla="*/ 4224938 w 6765196"/>
              <a:gd name="connsiteY44" fmla="*/ 15602 h 713659"/>
              <a:gd name="connsiteX45" fmla="*/ 4447312 w 6765196"/>
              <a:gd name="connsiteY45" fmla="*/ 379255 h 713659"/>
              <a:gd name="connsiteX46" fmla="*/ 4663836 w 6765196"/>
              <a:gd name="connsiteY46" fmla="*/ 15602 h 713659"/>
              <a:gd name="connsiteX47" fmla="*/ 4852897 w 6765196"/>
              <a:gd name="connsiteY47" fmla="*/ 15602 h 713659"/>
              <a:gd name="connsiteX48" fmla="*/ 4854847 w 6765196"/>
              <a:gd name="connsiteY48" fmla="*/ 698057 h 713659"/>
              <a:gd name="connsiteX49" fmla="*/ 4645319 w 6765196"/>
              <a:gd name="connsiteY49" fmla="*/ 698057 h 713659"/>
              <a:gd name="connsiteX50" fmla="*/ 4643369 w 6765196"/>
              <a:gd name="connsiteY50" fmla="*/ 387054 h 713659"/>
              <a:gd name="connsiteX51" fmla="*/ 4495107 w 6765196"/>
              <a:gd name="connsiteY51" fmla="*/ 636637 h 713659"/>
              <a:gd name="connsiteX52" fmla="*/ 4393664 w 6765196"/>
              <a:gd name="connsiteY52" fmla="*/ 636637 h 713659"/>
              <a:gd name="connsiteX53" fmla="*/ 4245403 w 6765196"/>
              <a:gd name="connsiteY53" fmla="*/ 397779 h 713659"/>
              <a:gd name="connsiteX54" fmla="*/ 4245403 w 6765196"/>
              <a:gd name="connsiteY54" fmla="*/ 698057 h 713659"/>
              <a:gd name="connsiteX55" fmla="*/ 4035876 w 6765196"/>
              <a:gd name="connsiteY55" fmla="*/ 698057 h 713659"/>
              <a:gd name="connsiteX56" fmla="*/ 1449124 w 6765196"/>
              <a:gd name="connsiteY56" fmla="*/ 15602 h 713659"/>
              <a:gd name="connsiteX57" fmla="*/ 1777682 w 6765196"/>
              <a:gd name="connsiteY57" fmla="*/ 15602 h 713659"/>
              <a:gd name="connsiteX58" fmla="*/ 2004482 w 6765196"/>
              <a:gd name="connsiteY58" fmla="*/ 85045 h 713659"/>
              <a:gd name="connsiteX59" fmla="*/ 2088675 w 6765196"/>
              <a:gd name="connsiteY59" fmla="*/ 272970 h 713659"/>
              <a:gd name="connsiteX60" fmla="*/ 2055052 w 6765196"/>
              <a:gd name="connsiteY60" fmla="*/ 401453 h 713659"/>
              <a:gd name="connsiteX61" fmla="*/ 1960028 w 6765196"/>
              <a:gd name="connsiteY61" fmla="*/ 487461 h 713659"/>
              <a:gd name="connsiteX62" fmla="*/ 2103301 w 6765196"/>
              <a:gd name="connsiteY62" fmla="*/ 698057 h 713659"/>
              <a:gd name="connsiteX63" fmla="*/ 1857695 w 6765196"/>
              <a:gd name="connsiteY63" fmla="*/ 698057 h 713659"/>
              <a:gd name="connsiteX64" fmla="*/ 1741578 w 6765196"/>
              <a:gd name="connsiteY64" fmla="*/ 526437 h 713659"/>
              <a:gd name="connsiteX65" fmla="*/ 1679128 w 6765196"/>
              <a:gd name="connsiteY65" fmla="*/ 526437 h 713659"/>
              <a:gd name="connsiteX66" fmla="*/ 1679128 w 6765196"/>
              <a:gd name="connsiteY66" fmla="*/ 698057 h 713659"/>
              <a:gd name="connsiteX67" fmla="*/ 1449124 w 6765196"/>
              <a:gd name="connsiteY67" fmla="*/ 698057 h 713659"/>
              <a:gd name="connsiteX68" fmla="*/ 0 w 6765196"/>
              <a:gd name="connsiteY68" fmla="*/ 15602 h 713659"/>
              <a:gd name="connsiteX69" fmla="*/ 554717 w 6765196"/>
              <a:gd name="connsiteY69" fmla="*/ 15602 h 713659"/>
              <a:gd name="connsiteX70" fmla="*/ 554717 w 6765196"/>
              <a:gd name="connsiteY70" fmla="*/ 189049 h 713659"/>
              <a:gd name="connsiteX71" fmla="*/ 230006 w 6765196"/>
              <a:gd name="connsiteY71" fmla="*/ 189049 h 713659"/>
              <a:gd name="connsiteX72" fmla="*/ 230006 w 6765196"/>
              <a:gd name="connsiteY72" fmla="*/ 306184 h 713659"/>
              <a:gd name="connsiteX73" fmla="*/ 514737 w 6765196"/>
              <a:gd name="connsiteY73" fmla="*/ 306184 h 713659"/>
              <a:gd name="connsiteX74" fmla="*/ 514737 w 6765196"/>
              <a:gd name="connsiteY74" fmla="*/ 479633 h 713659"/>
              <a:gd name="connsiteX75" fmla="*/ 230006 w 6765196"/>
              <a:gd name="connsiteY75" fmla="*/ 479633 h 713659"/>
              <a:gd name="connsiteX76" fmla="*/ 230006 w 6765196"/>
              <a:gd name="connsiteY76" fmla="*/ 698057 h 713659"/>
              <a:gd name="connsiteX77" fmla="*/ 0 w 6765196"/>
              <a:gd name="connsiteY77" fmla="*/ 698057 h 713659"/>
              <a:gd name="connsiteX78" fmla="*/ 6453236 w 6765196"/>
              <a:gd name="connsiteY78" fmla="*/ 0 h 713659"/>
              <a:gd name="connsiteX79" fmla="*/ 6633734 w 6765196"/>
              <a:gd name="connsiteY79" fmla="*/ 33985 h 713659"/>
              <a:gd name="connsiteX80" fmla="*/ 6765196 w 6765196"/>
              <a:gd name="connsiteY80" fmla="*/ 131553 h 713659"/>
              <a:gd name="connsiteX81" fmla="*/ 6618032 w 6765196"/>
              <a:gd name="connsiteY81" fmla="*/ 261237 h 713659"/>
              <a:gd name="connsiteX82" fmla="*/ 6548091 w 6765196"/>
              <a:gd name="connsiteY82" fmla="*/ 205025 h 713659"/>
              <a:gd name="connsiteX83" fmla="*/ 6464943 w 6765196"/>
              <a:gd name="connsiteY83" fmla="*/ 186124 h 713659"/>
              <a:gd name="connsiteX84" fmla="*/ 6343971 w 6765196"/>
              <a:gd name="connsiteY84" fmla="*/ 231972 h 713659"/>
              <a:gd name="connsiteX85" fmla="*/ 6299093 w 6765196"/>
              <a:gd name="connsiteY85" fmla="*/ 356831 h 713659"/>
              <a:gd name="connsiteX86" fmla="*/ 6343603 w 6765196"/>
              <a:gd name="connsiteY86" fmla="*/ 480591 h 713659"/>
              <a:gd name="connsiteX87" fmla="*/ 6462016 w 6765196"/>
              <a:gd name="connsiteY87" fmla="*/ 527535 h 713659"/>
              <a:gd name="connsiteX88" fmla="*/ 6503967 w 6765196"/>
              <a:gd name="connsiteY88" fmla="*/ 523633 h 713659"/>
              <a:gd name="connsiteX89" fmla="*/ 6545919 w 6765196"/>
              <a:gd name="connsiteY89" fmla="*/ 510952 h 713659"/>
              <a:gd name="connsiteX90" fmla="*/ 6545919 w 6765196"/>
              <a:gd name="connsiteY90" fmla="*/ 338297 h 713659"/>
              <a:gd name="connsiteX91" fmla="*/ 6745694 w 6765196"/>
              <a:gd name="connsiteY91" fmla="*/ 338297 h 713659"/>
              <a:gd name="connsiteX92" fmla="*/ 6745694 w 6765196"/>
              <a:gd name="connsiteY92" fmla="*/ 626932 h 713659"/>
              <a:gd name="connsiteX93" fmla="*/ 6603645 w 6765196"/>
              <a:gd name="connsiteY93" fmla="*/ 691490 h 713659"/>
              <a:gd name="connsiteX94" fmla="*/ 6448357 w 6765196"/>
              <a:gd name="connsiteY94" fmla="*/ 713659 h 713659"/>
              <a:gd name="connsiteX95" fmla="*/ 6251564 w 6765196"/>
              <a:gd name="connsiteY95" fmla="*/ 667745 h 713659"/>
              <a:gd name="connsiteX96" fmla="*/ 6116993 w 6765196"/>
              <a:gd name="connsiteY96" fmla="*/ 542534 h 713659"/>
              <a:gd name="connsiteX97" fmla="*/ 6067139 w 6765196"/>
              <a:gd name="connsiteY97" fmla="*/ 356831 h 713659"/>
              <a:gd name="connsiteX98" fmla="*/ 6117174 w 6765196"/>
              <a:gd name="connsiteY98" fmla="*/ 171125 h 713659"/>
              <a:gd name="connsiteX99" fmla="*/ 6253009 w 6765196"/>
              <a:gd name="connsiteY99" fmla="*/ 45915 h 713659"/>
              <a:gd name="connsiteX100" fmla="*/ 6453236 w 6765196"/>
              <a:gd name="connsiteY100" fmla="*/ 0 h 713659"/>
              <a:gd name="connsiteX101" fmla="*/ 3567544 w 6765196"/>
              <a:gd name="connsiteY101" fmla="*/ 0 h 713659"/>
              <a:gd name="connsiteX102" fmla="*/ 3766211 w 6765196"/>
              <a:gd name="connsiteY102" fmla="*/ 46564 h 713659"/>
              <a:gd name="connsiteX103" fmla="*/ 3902221 w 6765196"/>
              <a:gd name="connsiteY103" fmla="*/ 172424 h 713659"/>
              <a:gd name="connsiteX104" fmla="*/ 3952653 w 6765196"/>
              <a:gd name="connsiteY104" fmla="*/ 356831 h 713659"/>
              <a:gd name="connsiteX105" fmla="*/ 3902221 w 6765196"/>
              <a:gd name="connsiteY105" fmla="*/ 541235 h 713659"/>
              <a:gd name="connsiteX106" fmla="*/ 3766211 w 6765196"/>
              <a:gd name="connsiteY106" fmla="*/ 667095 h 713659"/>
              <a:gd name="connsiteX107" fmla="*/ 3567544 w 6765196"/>
              <a:gd name="connsiteY107" fmla="*/ 713659 h 713659"/>
              <a:gd name="connsiteX108" fmla="*/ 3368881 w 6765196"/>
              <a:gd name="connsiteY108" fmla="*/ 667095 h 713659"/>
              <a:gd name="connsiteX109" fmla="*/ 3232869 w 6765196"/>
              <a:gd name="connsiteY109" fmla="*/ 541235 h 713659"/>
              <a:gd name="connsiteX110" fmla="*/ 3182437 w 6765196"/>
              <a:gd name="connsiteY110" fmla="*/ 356831 h 713659"/>
              <a:gd name="connsiteX111" fmla="*/ 3232869 w 6765196"/>
              <a:gd name="connsiteY111" fmla="*/ 172424 h 713659"/>
              <a:gd name="connsiteX112" fmla="*/ 3368881 w 6765196"/>
              <a:gd name="connsiteY112" fmla="*/ 46564 h 713659"/>
              <a:gd name="connsiteX113" fmla="*/ 3567544 w 6765196"/>
              <a:gd name="connsiteY113" fmla="*/ 0 h 713659"/>
              <a:gd name="connsiteX114" fmla="*/ 2831276 w 6765196"/>
              <a:gd name="connsiteY114" fmla="*/ 0 h 713659"/>
              <a:gd name="connsiteX115" fmla="*/ 3009233 w 6765196"/>
              <a:gd name="connsiteY115" fmla="*/ 35325 h 713659"/>
              <a:gd name="connsiteX116" fmla="*/ 3137460 w 6765196"/>
              <a:gd name="connsiteY116" fmla="*/ 136426 h 713659"/>
              <a:gd name="connsiteX117" fmla="*/ 2992169 w 6765196"/>
              <a:gd name="connsiteY117" fmla="*/ 266114 h 713659"/>
              <a:gd name="connsiteX118" fmla="*/ 2925618 w 6765196"/>
              <a:gd name="connsiteY118" fmla="*/ 207098 h 713659"/>
              <a:gd name="connsiteX119" fmla="*/ 2842976 w 6765196"/>
              <a:gd name="connsiteY119" fmla="*/ 186124 h 713659"/>
              <a:gd name="connsiteX120" fmla="*/ 2727183 w 6765196"/>
              <a:gd name="connsiteY120" fmla="*/ 232337 h 713659"/>
              <a:gd name="connsiteX121" fmla="*/ 2683059 w 6765196"/>
              <a:gd name="connsiteY121" fmla="*/ 356831 h 713659"/>
              <a:gd name="connsiteX122" fmla="*/ 2727183 w 6765196"/>
              <a:gd name="connsiteY122" fmla="*/ 481323 h 713659"/>
              <a:gd name="connsiteX123" fmla="*/ 2842976 w 6765196"/>
              <a:gd name="connsiteY123" fmla="*/ 527535 h 713659"/>
              <a:gd name="connsiteX124" fmla="*/ 2925618 w 6765196"/>
              <a:gd name="connsiteY124" fmla="*/ 506563 h 713659"/>
              <a:gd name="connsiteX125" fmla="*/ 2992169 w 6765196"/>
              <a:gd name="connsiteY125" fmla="*/ 447548 h 713659"/>
              <a:gd name="connsiteX126" fmla="*/ 3137460 w 6765196"/>
              <a:gd name="connsiteY126" fmla="*/ 577233 h 713659"/>
              <a:gd name="connsiteX127" fmla="*/ 3009233 w 6765196"/>
              <a:gd name="connsiteY127" fmla="*/ 678335 h 713659"/>
              <a:gd name="connsiteX128" fmla="*/ 2831276 w 6765196"/>
              <a:gd name="connsiteY128" fmla="*/ 713659 h 713659"/>
              <a:gd name="connsiteX129" fmla="*/ 2635219 w 6765196"/>
              <a:gd name="connsiteY129" fmla="*/ 667745 h 713659"/>
              <a:gd name="connsiteX130" fmla="*/ 2500920 w 6765196"/>
              <a:gd name="connsiteY130" fmla="*/ 542534 h 713659"/>
              <a:gd name="connsiteX131" fmla="*/ 2451104 w 6765196"/>
              <a:gd name="connsiteY131" fmla="*/ 356831 h 713659"/>
              <a:gd name="connsiteX132" fmla="*/ 2500920 w 6765196"/>
              <a:gd name="connsiteY132" fmla="*/ 171125 h 713659"/>
              <a:gd name="connsiteX133" fmla="*/ 2635219 w 6765196"/>
              <a:gd name="connsiteY133" fmla="*/ 45915 h 713659"/>
              <a:gd name="connsiteX134" fmla="*/ 2831276 w 6765196"/>
              <a:gd name="connsiteY134" fmla="*/ 0 h 713659"/>
              <a:gd name="connsiteX135" fmla="*/ 980793 w 6765196"/>
              <a:gd name="connsiteY135" fmla="*/ 0 h 713659"/>
              <a:gd name="connsiteX136" fmla="*/ 1179459 w 6765196"/>
              <a:gd name="connsiteY136" fmla="*/ 46564 h 713659"/>
              <a:gd name="connsiteX137" fmla="*/ 1315470 w 6765196"/>
              <a:gd name="connsiteY137" fmla="*/ 172424 h 713659"/>
              <a:gd name="connsiteX138" fmla="*/ 1365902 w 6765196"/>
              <a:gd name="connsiteY138" fmla="*/ 356831 h 713659"/>
              <a:gd name="connsiteX139" fmla="*/ 1315470 w 6765196"/>
              <a:gd name="connsiteY139" fmla="*/ 541235 h 713659"/>
              <a:gd name="connsiteX140" fmla="*/ 1179459 w 6765196"/>
              <a:gd name="connsiteY140" fmla="*/ 667095 h 713659"/>
              <a:gd name="connsiteX141" fmla="*/ 980793 w 6765196"/>
              <a:gd name="connsiteY141" fmla="*/ 713659 h 713659"/>
              <a:gd name="connsiteX142" fmla="*/ 782129 w 6765196"/>
              <a:gd name="connsiteY142" fmla="*/ 667095 h 713659"/>
              <a:gd name="connsiteX143" fmla="*/ 646117 w 6765196"/>
              <a:gd name="connsiteY143" fmla="*/ 541235 h 713659"/>
              <a:gd name="connsiteX144" fmla="*/ 595685 w 6765196"/>
              <a:gd name="connsiteY144" fmla="*/ 356831 h 713659"/>
              <a:gd name="connsiteX145" fmla="*/ 646117 w 6765196"/>
              <a:gd name="connsiteY145" fmla="*/ 172424 h 713659"/>
              <a:gd name="connsiteX146" fmla="*/ 782129 w 6765196"/>
              <a:gd name="connsiteY146" fmla="*/ 46564 h 713659"/>
              <a:gd name="connsiteX147" fmla="*/ 980793 w 6765196"/>
              <a:gd name="connsiteY147" fmla="*/ 0 h 71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765196" h="713659">
                <a:moveTo>
                  <a:pt x="98062" y="249367"/>
                </a:moveTo>
                <a:lnTo>
                  <a:pt x="98062" y="377954"/>
                </a:lnTo>
                <a:lnTo>
                  <a:pt x="144099" y="377954"/>
                </a:lnTo>
                <a:lnTo>
                  <a:pt x="144099" y="249367"/>
                </a:lnTo>
                <a:close/>
                <a:moveTo>
                  <a:pt x="1679128" y="192950"/>
                </a:moveTo>
                <a:lnTo>
                  <a:pt x="1679128" y="352991"/>
                </a:lnTo>
                <a:lnTo>
                  <a:pt x="1763045" y="352991"/>
                </a:lnTo>
                <a:cubicBezTo>
                  <a:pt x="1794697" y="352766"/>
                  <a:pt x="1818237" y="345651"/>
                  <a:pt x="1833667" y="331643"/>
                </a:cubicBezTo>
                <a:cubicBezTo>
                  <a:pt x="1849097" y="317636"/>
                  <a:pt x="1856781" y="298078"/>
                  <a:pt x="1856720" y="272970"/>
                </a:cubicBezTo>
                <a:cubicBezTo>
                  <a:pt x="1856781" y="247862"/>
                  <a:pt x="1849097" y="228305"/>
                  <a:pt x="1833667" y="214297"/>
                </a:cubicBezTo>
                <a:cubicBezTo>
                  <a:pt x="1818237" y="200288"/>
                  <a:pt x="1794697" y="193174"/>
                  <a:pt x="1763045" y="192950"/>
                </a:cubicBezTo>
                <a:close/>
                <a:moveTo>
                  <a:pt x="3567544" y="186124"/>
                </a:moveTo>
                <a:cubicBezTo>
                  <a:pt x="3524034" y="186592"/>
                  <a:pt x="3487899" y="201752"/>
                  <a:pt x="3459142" y="231605"/>
                </a:cubicBezTo>
                <a:cubicBezTo>
                  <a:pt x="3430386" y="261460"/>
                  <a:pt x="3415469" y="303201"/>
                  <a:pt x="3414392" y="356831"/>
                </a:cubicBezTo>
                <a:cubicBezTo>
                  <a:pt x="3415469" y="410461"/>
                  <a:pt x="3430386" y="452202"/>
                  <a:pt x="3459142" y="482054"/>
                </a:cubicBezTo>
                <a:cubicBezTo>
                  <a:pt x="3487899" y="511907"/>
                  <a:pt x="3524034" y="527067"/>
                  <a:pt x="3567544" y="527535"/>
                </a:cubicBezTo>
                <a:cubicBezTo>
                  <a:pt x="3611056" y="527067"/>
                  <a:pt x="3647190" y="511907"/>
                  <a:pt x="3675947" y="482054"/>
                </a:cubicBezTo>
                <a:cubicBezTo>
                  <a:pt x="3704704" y="452202"/>
                  <a:pt x="3719621" y="410461"/>
                  <a:pt x="3720698" y="356831"/>
                </a:cubicBezTo>
                <a:cubicBezTo>
                  <a:pt x="3719621" y="303201"/>
                  <a:pt x="3704704" y="261460"/>
                  <a:pt x="3675947" y="231605"/>
                </a:cubicBezTo>
                <a:cubicBezTo>
                  <a:pt x="3647190" y="201752"/>
                  <a:pt x="3611056" y="186592"/>
                  <a:pt x="3567544" y="186124"/>
                </a:cubicBezTo>
                <a:close/>
                <a:moveTo>
                  <a:pt x="980793" y="186124"/>
                </a:moveTo>
                <a:cubicBezTo>
                  <a:pt x="937282" y="186592"/>
                  <a:pt x="901147" y="201752"/>
                  <a:pt x="872391" y="231605"/>
                </a:cubicBezTo>
                <a:cubicBezTo>
                  <a:pt x="843634" y="261460"/>
                  <a:pt x="828718" y="303201"/>
                  <a:pt x="827640" y="356831"/>
                </a:cubicBezTo>
                <a:cubicBezTo>
                  <a:pt x="828718" y="410461"/>
                  <a:pt x="843634" y="452202"/>
                  <a:pt x="872391" y="482054"/>
                </a:cubicBezTo>
                <a:cubicBezTo>
                  <a:pt x="901147" y="511907"/>
                  <a:pt x="937282" y="527067"/>
                  <a:pt x="980793" y="527535"/>
                </a:cubicBezTo>
                <a:cubicBezTo>
                  <a:pt x="1024304" y="527067"/>
                  <a:pt x="1060438" y="511907"/>
                  <a:pt x="1089195" y="482054"/>
                </a:cubicBezTo>
                <a:cubicBezTo>
                  <a:pt x="1117952" y="452202"/>
                  <a:pt x="1132869" y="410461"/>
                  <a:pt x="1133947" y="356831"/>
                </a:cubicBezTo>
                <a:cubicBezTo>
                  <a:pt x="1132869" y="303201"/>
                  <a:pt x="1117952" y="261460"/>
                  <a:pt x="1089195" y="231605"/>
                </a:cubicBezTo>
                <a:cubicBezTo>
                  <a:pt x="1060438" y="201752"/>
                  <a:pt x="1024304" y="186592"/>
                  <a:pt x="980793" y="186124"/>
                </a:cubicBezTo>
                <a:close/>
                <a:moveTo>
                  <a:pt x="5308937" y="15602"/>
                </a:moveTo>
                <a:lnTo>
                  <a:pt x="5498005" y="15602"/>
                </a:lnTo>
                <a:lnTo>
                  <a:pt x="5757488" y="325633"/>
                </a:lnTo>
                <a:lnTo>
                  <a:pt x="5757488" y="15602"/>
                </a:lnTo>
                <a:lnTo>
                  <a:pt x="5981641" y="15602"/>
                </a:lnTo>
                <a:lnTo>
                  <a:pt x="5981641" y="698057"/>
                </a:lnTo>
                <a:lnTo>
                  <a:pt x="5792572" y="698057"/>
                </a:lnTo>
                <a:lnTo>
                  <a:pt x="5533090" y="388029"/>
                </a:lnTo>
                <a:lnTo>
                  <a:pt x="5533090" y="698057"/>
                </a:lnTo>
                <a:lnTo>
                  <a:pt x="5308937" y="698057"/>
                </a:lnTo>
                <a:close/>
                <a:moveTo>
                  <a:pt x="4970357" y="15602"/>
                </a:moveTo>
                <a:lnTo>
                  <a:pt x="5200361" y="15602"/>
                </a:lnTo>
                <a:lnTo>
                  <a:pt x="5200361" y="698057"/>
                </a:lnTo>
                <a:lnTo>
                  <a:pt x="4970357" y="698057"/>
                </a:lnTo>
                <a:close/>
                <a:moveTo>
                  <a:pt x="4035876" y="15602"/>
                </a:moveTo>
                <a:lnTo>
                  <a:pt x="4224938" y="15602"/>
                </a:lnTo>
                <a:lnTo>
                  <a:pt x="4447312" y="379255"/>
                </a:lnTo>
                <a:lnTo>
                  <a:pt x="4663836" y="15602"/>
                </a:lnTo>
                <a:lnTo>
                  <a:pt x="4852897" y="15602"/>
                </a:lnTo>
                <a:lnTo>
                  <a:pt x="4854847" y="698057"/>
                </a:lnTo>
                <a:lnTo>
                  <a:pt x="4645319" y="698057"/>
                </a:lnTo>
                <a:lnTo>
                  <a:pt x="4643369" y="387054"/>
                </a:lnTo>
                <a:lnTo>
                  <a:pt x="4495107" y="636637"/>
                </a:lnTo>
                <a:lnTo>
                  <a:pt x="4393664" y="636637"/>
                </a:lnTo>
                <a:lnTo>
                  <a:pt x="4245403" y="397779"/>
                </a:lnTo>
                <a:lnTo>
                  <a:pt x="4245403" y="698057"/>
                </a:lnTo>
                <a:lnTo>
                  <a:pt x="4035876" y="698057"/>
                </a:lnTo>
                <a:close/>
                <a:moveTo>
                  <a:pt x="1449124" y="15602"/>
                </a:moveTo>
                <a:lnTo>
                  <a:pt x="1777682" y="15602"/>
                </a:lnTo>
                <a:cubicBezTo>
                  <a:pt x="1873828" y="16452"/>
                  <a:pt x="1949428" y="39600"/>
                  <a:pt x="2004482" y="85045"/>
                </a:cubicBezTo>
                <a:cubicBezTo>
                  <a:pt x="2059537" y="130491"/>
                  <a:pt x="2087600" y="193132"/>
                  <a:pt x="2088675" y="272970"/>
                </a:cubicBezTo>
                <a:cubicBezTo>
                  <a:pt x="2088432" y="322397"/>
                  <a:pt x="2077223" y="365224"/>
                  <a:pt x="2055052" y="401453"/>
                </a:cubicBezTo>
                <a:cubicBezTo>
                  <a:pt x="2032880" y="437682"/>
                  <a:pt x="2001205" y="466351"/>
                  <a:pt x="1960028" y="487461"/>
                </a:cubicBezTo>
                <a:lnTo>
                  <a:pt x="2103301" y="698057"/>
                </a:lnTo>
                <a:lnTo>
                  <a:pt x="1857695" y="698057"/>
                </a:lnTo>
                <a:lnTo>
                  <a:pt x="1741578" y="526437"/>
                </a:lnTo>
                <a:lnTo>
                  <a:pt x="1679128" y="526437"/>
                </a:lnTo>
                <a:lnTo>
                  <a:pt x="1679128" y="698057"/>
                </a:lnTo>
                <a:lnTo>
                  <a:pt x="1449124" y="698057"/>
                </a:lnTo>
                <a:close/>
                <a:moveTo>
                  <a:pt x="0" y="15602"/>
                </a:moveTo>
                <a:lnTo>
                  <a:pt x="554717" y="15602"/>
                </a:lnTo>
                <a:lnTo>
                  <a:pt x="554717" y="189049"/>
                </a:lnTo>
                <a:lnTo>
                  <a:pt x="230006" y="189049"/>
                </a:lnTo>
                <a:lnTo>
                  <a:pt x="230006" y="306184"/>
                </a:lnTo>
                <a:lnTo>
                  <a:pt x="514737" y="306184"/>
                </a:lnTo>
                <a:lnTo>
                  <a:pt x="514737" y="479633"/>
                </a:lnTo>
                <a:lnTo>
                  <a:pt x="230006" y="479633"/>
                </a:lnTo>
                <a:lnTo>
                  <a:pt x="230006" y="698057"/>
                </a:lnTo>
                <a:lnTo>
                  <a:pt x="0" y="698057"/>
                </a:lnTo>
                <a:close/>
                <a:moveTo>
                  <a:pt x="6453236" y="0"/>
                </a:moveTo>
                <a:cubicBezTo>
                  <a:pt x="6520790" y="183"/>
                  <a:pt x="6580957" y="11511"/>
                  <a:pt x="6633734" y="33985"/>
                </a:cubicBezTo>
                <a:cubicBezTo>
                  <a:pt x="6686513" y="56459"/>
                  <a:pt x="6730333" y="88981"/>
                  <a:pt x="6765196" y="131553"/>
                </a:cubicBezTo>
                <a:lnTo>
                  <a:pt x="6618032" y="261237"/>
                </a:lnTo>
                <a:cubicBezTo>
                  <a:pt x="6596675" y="236341"/>
                  <a:pt x="6573361" y="217604"/>
                  <a:pt x="6548091" y="205025"/>
                </a:cubicBezTo>
                <a:cubicBezTo>
                  <a:pt x="6522821" y="192444"/>
                  <a:pt x="6495105" y="186144"/>
                  <a:pt x="6464943" y="186124"/>
                </a:cubicBezTo>
                <a:cubicBezTo>
                  <a:pt x="6413645" y="186653"/>
                  <a:pt x="6373321" y="201935"/>
                  <a:pt x="6343971" y="231972"/>
                </a:cubicBezTo>
                <a:cubicBezTo>
                  <a:pt x="6314622" y="262007"/>
                  <a:pt x="6299663" y="303628"/>
                  <a:pt x="6299093" y="356831"/>
                </a:cubicBezTo>
                <a:cubicBezTo>
                  <a:pt x="6299723" y="408753"/>
                  <a:pt x="6314561" y="450007"/>
                  <a:pt x="6343603" y="480591"/>
                </a:cubicBezTo>
                <a:cubicBezTo>
                  <a:pt x="6372649" y="511175"/>
                  <a:pt x="6412120" y="526824"/>
                  <a:pt x="6462016" y="527535"/>
                </a:cubicBezTo>
                <a:cubicBezTo>
                  <a:pt x="6476121" y="527576"/>
                  <a:pt x="6490105" y="526275"/>
                  <a:pt x="6503967" y="523633"/>
                </a:cubicBezTo>
                <a:cubicBezTo>
                  <a:pt x="6517829" y="520992"/>
                  <a:pt x="6531812" y="516765"/>
                  <a:pt x="6545919" y="510952"/>
                </a:cubicBezTo>
                <a:lnTo>
                  <a:pt x="6545919" y="338297"/>
                </a:lnTo>
                <a:lnTo>
                  <a:pt x="6745694" y="338297"/>
                </a:lnTo>
                <a:lnTo>
                  <a:pt x="6745694" y="626932"/>
                </a:lnTo>
                <a:cubicBezTo>
                  <a:pt x="6703345" y="655272"/>
                  <a:pt x="6655996" y="676792"/>
                  <a:pt x="6603645" y="691490"/>
                </a:cubicBezTo>
                <a:cubicBezTo>
                  <a:pt x="6551295" y="706189"/>
                  <a:pt x="6499531" y="713578"/>
                  <a:pt x="6448357" y="713659"/>
                </a:cubicBezTo>
                <a:cubicBezTo>
                  <a:pt x="6374265" y="713137"/>
                  <a:pt x="6308665" y="697833"/>
                  <a:pt x="6251564" y="667745"/>
                </a:cubicBezTo>
                <a:cubicBezTo>
                  <a:pt x="6194462" y="637657"/>
                  <a:pt x="6149605" y="595921"/>
                  <a:pt x="6116993" y="542534"/>
                </a:cubicBezTo>
                <a:cubicBezTo>
                  <a:pt x="6084381" y="489149"/>
                  <a:pt x="6067763" y="427247"/>
                  <a:pt x="6067139" y="356831"/>
                </a:cubicBezTo>
                <a:cubicBezTo>
                  <a:pt x="6067735" y="286414"/>
                  <a:pt x="6084411" y="224511"/>
                  <a:pt x="6117174" y="171125"/>
                </a:cubicBezTo>
                <a:cubicBezTo>
                  <a:pt x="6149938" y="117740"/>
                  <a:pt x="6195215" y="76002"/>
                  <a:pt x="6253009" y="45915"/>
                </a:cubicBezTo>
                <a:cubicBezTo>
                  <a:pt x="6310804" y="15827"/>
                  <a:pt x="6377546" y="522"/>
                  <a:pt x="6453236" y="0"/>
                </a:cubicBezTo>
                <a:close/>
                <a:moveTo>
                  <a:pt x="3567544" y="0"/>
                </a:moveTo>
                <a:cubicBezTo>
                  <a:pt x="3642298" y="576"/>
                  <a:pt x="3708520" y="16098"/>
                  <a:pt x="3766211" y="46564"/>
                </a:cubicBezTo>
                <a:cubicBezTo>
                  <a:pt x="3823900" y="77030"/>
                  <a:pt x="3869237" y="118984"/>
                  <a:pt x="3902221" y="172424"/>
                </a:cubicBezTo>
                <a:cubicBezTo>
                  <a:pt x="3935206" y="225865"/>
                  <a:pt x="3952016" y="287333"/>
                  <a:pt x="3952653" y="356831"/>
                </a:cubicBezTo>
                <a:cubicBezTo>
                  <a:pt x="3952016" y="426327"/>
                  <a:pt x="3935206" y="487796"/>
                  <a:pt x="3902221" y="541235"/>
                </a:cubicBezTo>
                <a:cubicBezTo>
                  <a:pt x="3869237" y="594675"/>
                  <a:pt x="3823900" y="636629"/>
                  <a:pt x="3766211" y="667095"/>
                </a:cubicBezTo>
                <a:cubicBezTo>
                  <a:pt x="3708520" y="697561"/>
                  <a:pt x="3642298" y="713083"/>
                  <a:pt x="3567544" y="713659"/>
                </a:cubicBezTo>
                <a:cubicBezTo>
                  <a:pt x="3492791" y="713083"/>
                  <a:pt x="3426570" y="697561"/>
                  <a:pt x="3368881" y="667095"/>
                </a:cubicBezTo>
                <a:cubicBezTo>
                  <a:pt x="3311190" y="636629"/>
                  <a:pt x="3265853" y="594675"/>
                  <a:pt x="3232869" y="541235"/>
                </a:cubicBezTo>
                <a:cubicBezTo>
                  <a:pt x="3199884" y="487796"/>
                  <a:pt x="3183074" y="426327"/>
                  <a:pt x="3182437" y="356831"/>
                </a:cubicBezTo>
                <a:cubicBezTo>
                  <a:pt x="3183074" y="287333"/>
                  <a:pt x="3199884" y="225865"/>
                  <a:pt x="3232869" y="172424"/>
                </a:cubicBezTo>
                <a:cubicBezTo>
                  <a:pt x="3265853" y="118984"/>
                  <a:pt x="3311190" y="77030"/>
                  <a:pt x="3368881" y="46564"/>
                </a:cubicBezTo>
                <a:cubicBezTo>
                  <a:pt x="3426570" y="16098"/>
                  <a:pt x="3492791" y="576"/>
                  <a:pt x="3567544" y="0"/>
                </a:cubicBezTo>
                <a:close/>
                <a:moveTo>
                  <a:pt x="2831276" y="0"/>
                </a:moveTo>
                <a:cubicBezTo>
                  <a:pt x="2898274" y="203"/>
                  <a:pt x="2957593" y="11978"/>
                  <a:pt x="3009233" y="35325"/>
                </a:cubicBezTo>
                <a:cubicBezTo>
                  <a:pt x="3060873" y="58671"/>
                  <a:pt x="3103616" y="92372"/>
                  <a:pt x="3137460" y="136426"/>
                </a:cubicBezTo>
                <a:lnTo>
                  <a:pt x="2992169" y="266114"/>
                </a:lnTo>
                <a:cubicBezTo>
                  <a:pt x="2972300" y="240588"/>
                  <a:pt x="2950118" y="220917"/>
                  <a:pt x="2925618" y="207098"/>
                </a:cubicBezTo>
                <a:cubicBezTo>
                  <a:pt x="2901118" y="193277"/>
                  <a:pt x="2873571" y="186286"/>
                  <a:pt x="2842976" y="186124"/>
                </a:cubicBezTo>
                <a:cubicBezTo>
                  <a:pt x="2794505" y="186714"/>
                  <a:pt x="2755908" y="202118"/>
                  <a:pt x="2727183" y="232337"/>
                </a:cubicBezTo>
                <a:cubicBezTo>
                  <a:pt x="2698457" y="262556"/>
                  <a:pt x="2683750" y="304055"/>
                  <a:pt x="2683059" y="356831"/>
                </a:cubicBezTo>
                <a:cubicBezTo>
                  <a:pt x="2683750" y="409606"/>
                  <a:pt x="2698457" y="451105"/>
                  <a:pt x="2727183" y="481323"/>
                </a:cubicBezTo>
                <a:cubicBezTo>
                  <a:pt x="2755908" y="511542"/>
                  <a:pt x="2794505" y="526945"/>
                  <a:pt x="2842976" y="527535"/>
                </a:cubicBezTo>
                <a:cubicBezTo>
                  <a:pt x="2873571" y="527373"/>
                  <a:pt x="2901118" y="520382"/>
                  <a:pt x="2925618" y="506563"/>
                </a:cubicBezTo>
                <a:cubicBezTo>
                  <a:pt x="2950118" y="492744"/>
                  <a:pt x="2972300" y="473072"/>
                  <a:pt x="2992169" y="447548"/>
                </a:cubicBezTo>
                <a:lnTo>
                  <a:pt x="3137460" y="577233"/>
                </a:lnTo>
                <a:cubicBezTo>
                  <a:pt x="3103616" y="621288"/>
                  <a:pt x="3060873" y="654988"/>
                  <a:pt x="3009233" y="678335"/>
                </a:cubicBezTo>
                <a:cubicBezTo>
                  <a:pt x="2957593" y="701681"/>
                  <a:pt x="2898274" y="713456"/>
                  <a:pt x="2831276" y="713659"/>
                </a:cubicBezTo>
                <a:cubicBezTo>
                  <a:pt x="2757524" y="713137"/>
                  <a:pt x="2692171" y="697833"/>
                  <a:pt x="2635219" y="667745"/>
                </a:cubicBezTo>
                <a:cubicBezTo>
                  <a:pt x="2578266" y="637657"/>
                  <a:pt x="2533499" y="595921"/>
                  <a:pt x="2500920" y="542534"/>
                </a:cubicBezTo>
                <a:cubicBezTo>
                  <a:pt x="2468341" y="489149"/>
                  <a:pt x="2451735" y="427247"/>
                  <a:pt x="2451104" y="356831"/>
                </a:cubicBezTo>
                <a:cubicBezTo>
                  <a:pt x="2451735" y="286414"/>
                  <a:pt x="2468341" y="224511"/>
                  <a:pt x="2500920" y="171125"/>
                </a:cubicBezTo>
                <a:cubicBezTo>
                  <a:pt x="2533499" y="117740"/>
                  <a:pt x="2578266" y="76002"/>
                  <a:pt x="2635219" y="45915"/>
                </a:cubicBezTo>
                <a:cubicBezTo>
                  <a:pt x="2692171" y="15827"/>
                  <a:pt x="2757524" y="522"/>
                  <a:pt x="2831276" y="0"/>
                </a:cubicBezTo>
                <a:close/>
                <a:moveTo>
                  <a:pt x="980793" y="0"/>
                </a:moveTo>
                <a:cubicBezTo>
                  <a:pt x="1055547" y="576"/>
                  <a:pt x="1121768" y="16098"/>
                  <a:pt x="1179459" y="46564"/>
                </a:cubicBezTo>
                <a:cubicBezTo>
                  <a:pt x="1237148" y="77030"/>
                  <a:pt x="1282485" y="118984"/>
                  <a:pt x="1315470" y="172424"/>
                </a:cubicBezTo>
                <a:cubicBezTo>
                  <a:pt x="1348454" y="225865"/>
                  <a:pt x="1365265" y="287333"/>
                  <a:pt x="1365902" y="356831"/>
                </a:cubicBezTo>
                <a:cubicBezTo>
                  <a:pt x="1365265" y="426327"/>
                  <a:pt x="1348454" y="487796"/>
                  <a:pt x="1315470" y="541235"/>
                </a:cubicBezTo>
                <a:cubicBezTo>
                  <a:pt x="1282485" y="594675"/>
                  <a:pt x="1237148" y="636629"/>
                  <a:pt x="1179459" y="667095"/>
                </a:cubicBezTo>
                <a:cubicBezTo>
                  <a:pt x="1121768" y="697561"/>
                  <a:pt x="1055547" y="713083"/>
                  <a:pt x="980793" y="713659"/>
                </a:cubicBezTo>
                <a:cubicBezTo>
                  <a:pt x="906040" y="713083"/>
                  <a:pt x="839818" y="697561"/>
                  <a:pt x="782129" y="667095"/>
                </a:cubicBezTo>
                <a:cubicBezTo>
                  <a:pt x="724439" y="636629"/>
                  <a:pt x="679101" y="594675"/>
                  <a:pt x="646117" y="541235"/>
                </a:cubicBezTo>
                <a:cubicBezTo>
                  <a:pt x="613133" y="487796"/>
                  <a:pt x="596322" y="426327"/>
                  <a:pt x="595685" y="356831"/>
                </a:cubicBezTo>
                <a:cubicBezTo>
                  <a:pt x="596322" y="287333"/>
                  <a:pt x="613133" y="225865"/>
                  <a:pt x="646117" y="172424"/>
                </a:cubicBezTo>
                <a:cubicBezTo>
                  <a:pt x="679101" y="118984"/>
                  <a:pt x="724439" y="77030"/>
                  <a:pt x="782129" y="46564"/>
                </a:cubicBezTo>
                <a:cubicBezTo>
                  <a:pt x="839818" y="16098"/>
                  <a:pt x="906040" y="576"/>
                  <a:pt x="98079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181100" sx="102000" sy="102000" algn="ctr" rotWithShape="0">
              <a:prstClr val="black"/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86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717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381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360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Vertical Title and Text">
  <p:cSld name="16_Vertical Title and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76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7DF887-E547-4DEF-B2F1-63BD5267C9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4020" y="2453639"/>
            <a:ext cx="8823960" cy="4411980"/>
          </a:xfrm>
          <a:custGeom>
            <a:avLst/>
            <a:gdLst>
              <a:gd name="connsiteX0" fmla="*/ 4411980 w 8823960"/>
              <a:gd name="connsiteY0" fmla="*/ 0 h 4411980"/>
              <a:gd name="connsiteX1" fmla="*/ 8823960 w 8823960"/>
              <a:gd name="connsiteY1" fmla="*/ 4411980 h 4411980"/>
              <a:gd name="connsiteX2" fmla="*/ 6617970 w 8823960"/>
              <a:gd name="connsiteY2" fmla="*/ 4411980 h 4411980"/>
              <a:gd name="connsiteX3" fmla="*/ 4411980 w 8823960"/>
              <a:gd name="connsiteY3" fmla="*/ 2205990 h 4411980"/>
              <a:gd name="connsiteX4" fmla="*/ 2205990 w 8823960"/>
              <a:gd name="connsiteY4" fmla="*/ 4411980 h 4411980"/>
              <a:gd name="connsiteX5" fmla="*/ 0 w 8823960"/>
              <a:gd name="connsiteY5" fmla="*/ 4411980 h 4411980"/>
              <a:gd name="connsiteX6" fmla="*/ 4411980 w 8823960"/>
              <a:gd name="connsiteY6" fmla="*/ 0 h 441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3960" h="4411980">
                <a:moveTo>
                  <a:pt x="4411980" y="0"/>
                </a:moveTo>
                <a:cubicBezTo>
                  <a:pt x="6848649" y="0"/>
                  <a:pt x="8823960" y="1975311"/>
                  <a:pt x="8823960" y="4411980"/>
                </a:cubicBezTo>
                <a:lnTo>
                  <a:pt x="6617970" y="4411980"/>
                </a:lnTo>
                <a:cubicBezTo>
                  <a:pt x="6617970" y="3193645"/>
                  <a:pt x="5630315" y="2205990"/>
                  <a:pt x="4411980" y="2205990"/>
                </a:cubicBezTo>
                <a:cubicBezTo>
                  <a:pt x="3193645" y="2205990"/>
                  <a:pt x="2205990" y="3193645"/>
                  <a:pt x="2205990" y="4411980"/>
                </a:cubicBezTo>
                <a:lnTo>
                  <a:pt x="0" y="4411980"/>
                </a:lnTo>
                <a:cubicBezTo>
                  <a:pt x="0" y="1975311"/>
                  <a:pt x="1975311" y="0"/>
                  <a:pt x="44119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809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9AEAED-893C-4E40-A9FA-A4AD54B8F3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8962" y="988078"/>
            <a:ext cx="2158153" cy="2158153"/>
          </a:xfrm>
          <a:custGeom>
            <a:avLst/>
            <a:gdLst>
              <a:gd name="connsiteX0" fmla="*/ 359699 w 2158153"/>
              <a:gd name="connsiteY0" fmla="*/ 0 h 2158153"/>
              <a:gd name="connsiteX1" fmla="*/ 1798454 w 2158153"/>
              <a:gd name="connsiteY1" fmla="*/ 0 h 2158153"/>
              <a:gd name="connsiteX2" fmla="*/ 2158153 w 2158153"/>
              <a:gd name="connsiteY2" fmla="*/ 359699 h 2158153"/>
              <a:gd name="connsiteX3" fmla="*/ 2158153 w 2158153"/>
              <a:gd name="connsiteY3" fmla="*/ 1798454 h 2158153"/>
              <a:gd name="connsiteX4" fmla="*/ 1798454 w 2158153"/>
              <a:gd name="connsiteY4" fmla="*/ 2158153 h 2158153"/>
              <a:gd name="connsiteX5" fmla="*/ 359699 w 2158153"/>
              <a:gd name="connsiteY5" fmla="*/ 2158153 h 2158153"/>
              <a:gd name="connsiteX6" fmla="*/ 0 w 2158153"/>
              <a:gd name="connsiteY6" fmla="*/ 1798454 h 2158153"/>
              <a:gd name="connsiteX7" fmla="*/ 0 w 2158153"/>
              <a:gd name="connsiteY7" fmla="*/ 359699 h 2158153"/>
              <a:gd name="connsiteX8" fmla="*/ 359699 w 2158153"/>
              <a:gd name="connsiteY8" fmla="*/ 0 h 2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153" h="2158153">
                <a:moveTo>
                  <a:pt x="359699" y="0"/>
                </a:moveTo>
                <a:lnTo>
                  <a:pt x="1798454" y="0"/>
                </a:lnTo>
                <a:cubicBezTo>
                  <a:pt x="1997110" y="0"/>
                  <a:pt x="2158153" y="161043"/>
                  <a:pt x="2158153" y="359699"/>
                </a:cubicBezTo>
                <a:lnTo>
                  <a:pt x="2158153" y="1798454"/>
                </a:lnTo>
                <a:cubicBezTo>
                  <a:pt x="2158153" y="1997110"/>
                  <a:pt x="1997110" y="2158153"/>
                  <a:pt x="1798454" y="2158153"/>
                </a:cubicBezTo>
                <a:lnTo>
                  <a:pt x="359699" y="2158153"/>
                </a:lnTo>
                <a:cubicBezTo>
                  <a:pt x="161043" y="2158153"/>
                  <a:pt x="0" y="1997110"/>
                  <a:pt x="0" y="1798454"/>
                </a:cubicBezTo>
                <a:lnTo>
                  <a:pt x="0" y="359699"/>
                </a:lnTo>
                <a:cubicBezTo>
                  <a:pt x="0" y="161043"/>
                  <a:pt x="161043" y="0"/>
                  <a:pt x="3596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B695AFB-A1BC-4BD4-9D9A-92821D5F7C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1058" y="988078"/>
            <a:ext cx="2158153" cy="2158153"/>
          </a:xfrm>
          <a:custGeom>
            <a:avLst/>
            <a:gdLst>
              <a:gd name="connsiteX0" fmla="*/ 359699 w 2158153"/>
              <a:gd name="connsiteY0" fmla="*/ 0 h 2158153"/>
              <a:gd name="connsiteX1" fmla="*/ 1798454 w 2158153"/>
              <a:gd name="connsiteY1" fmla="*/ 0 h 2158153"/>
              <a:gd name="connsiteX2" fmla="*/ 2158153 w 2158153"/>
              <a:gd name="connsiteY2" fmla="*/ 359699 h 2158153"/>
              <a:gd name="connsiteX3" fmla="*/ 2158153 w 2158153"/>
              <a:gd name="connsiteY3" fmla="*/ 1798454 h 2158153"/>
              <a:gd name="connsiteX4" fmla="*/ 1798454 w 2158153"/>
              <a:gd name="connsiteY4" fmla="*/ 2158153 h 2158153"/>
              <a:gd name="connsiteX5" fmla="*/ 359699 w 2158153"/>
              <a:gd name="connsiteY5" fmla="*/ 2158153 h 2158153"/>
              <a:gd name="connsiteX6" fmla="*/ 0 w 2158153"/>
              <a:gd name="connsiteY6" fmla="*/ 1798454 h 2158153"/>
              <a:gd name="connsiteX7" fmla="*/ 0 w 2158153"/>
              <a:gd name="connsiteY7" fmla="*/ 359699 h 2158153"/>
              <a:gd name="connsiteX8" fmla="*/ 359699 w 2158153"/>
              <a:gd name="connsiteY8" fmla="*/ 0 h 2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153" h="2158153">
                <a:moveTo>
                  <a:pt x="359699" y="0"/>
                </a:moveTo>
                <a:lnTo>
                  <a:pt x="1798454" y="0"/>
                </a:lnTo>
                <a:cubicBezTo>
                  <a:pt x="1997110" y="0"/>
                  <a:pt x="2158153" y="161043"/>
                  <a:pt x="2158153" y="359699"/>
                </a:cubicBezTo>
                <a:lnTo>
                  <a:pt x="2158153" y="1798454"/>
                </a:lnTo>
                <a:cubicBezTo>
                  <a:pt x="2158153" y="1997110"/>
                  <a:pt x="1997110" y="2158153"/>
                  <a:pt x="1798454" y="2158153"/>
                </a:cubicBezTo>
                <a:lnTo>
                  <a:pt x="359699" y="2158153"/>
                </a:lnTo>
                <a:cubicBezTo>
                  <a:pt x="161043" y="2158153"/>
                  <a:pt x="0" y="1997110"/>
                  <a:pt x="0" y="1798454"/>
                </a:cubicBezTo>
                <a:lnTo>
                  <a:pt x="0" y="359699"/>
                </a:lnTo>
                <a:cubicBezTo>
                  <a:pt x="0" y="161043"/>
                  <a:pt x="161043" y="0"/>
                  <a:pt x="3596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A317E28-0E27-4EB4-BF5D-598DFBE99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8962" y="3711768"/>
            <a:ext cx="2158153" cy="2158153"/>
          </a:xfrm>
          <a:custGeom>
            <a:avLst/>
            <a:gdLst>
              <a:gd name="connsiteX0" fmla="*/ 359699 w 2158153"/>
              <a:gd name="connsiteY0" fmla="*/ 0 h 2158153"/>
              <a:gd name="connsiteX1" fmla="*/ 1798454 w 2158153"/>
              <a:gd name="connsiteY1" fmla="*/ 0 h 2158153"/>
              <a:gd name="connsiteX2" fmla="*/ 2158153 w 2158153"/>
              <a:gd name="connsiteY2" fmla="*/ 359699 h 2158153"/>
              <a:gd name="connsiteX3" fmla="*/ 2158153 w 2158153"/>
              <a:gd name="connsiteY3" fmla="*/ 1798454 h 2158153"/>
              <a:gd name="connsiteX4" fmla="*/ 1798454 w 2158153"/>
              <a:gd name="connsiteY4" fmla="*/ 2158153 h 2158153"/>
              <a:gd name="connsiteX5" fmla="*/ 359699 w 2158153"/>
              <a:gd name="connsiteY5" fmla="*/ 2158153 h 2158153"/>
              <a:gd name="connsiteX6" fmla="*/ 0 w 2158153"/>
              <a:gd name="connsiteY6" fmla="*/ 1798454 h 2158153"/>
              <a:gd name="connsiteX7" fmla="*/ 0 w 2158153"/>
              <a:gd name="connsiteY7" fmla="*/ 359699 h 2158153"/>
              <a:gd name="connsiteX8" fmla="*/ 359699 w 2158153"/>
              <a:gd name="connsiteY8" fmla="*/ 0 h 2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153" h="2158153">
                <a:moveTo>
                  <a:pt x="359699" y="0"/>
                </a:moveTo>
                <a:lnTo>
                  <a:pt x="1798454" y="0"/>
                </a:lnTo>
                <a:cubicBezTo>
                  <a:pt x="1997110" y="0"/>
                  <a:pt x="2158153" y="161043"/>
                  <a:pt x="2158153" y="359699"/>
                </a:cubicBezTo>
                <a:lnTo>
                  <a:pt x="2158153" y="1798454"/>
                </a:lnTo>
                <a:cubicBezTo>
                  <a:pt x="2158153" y="1997110"/>
                  <a:pt x="1997110" y="2158153"/>
                  <a:pt x="1798454" y="2158153"/>
                </a:cubicBezTo>
                <a:lnTo>
                  <a:pt x="359699" y="2158153"/>
                </a:lnTo>
                <a:cubicBezTo>
                  <a:pt x="161043" y="2158153"/>
                  <a:pt x="0" y="1997110"/>
                  <a:pt x="0" y="1798454"/>
                </a:cubicBezTo>
                <a:lnTo>
                  <a:pt x="0" y="359699"/>
                </a:lnTo>
                <a:cubicBezTo>
                  <a:pt x="0" y="161043"/>
                  <a:pt x="161043" y="0"/>
                  <a:pt x="3596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82D7869-74A4-4C02-B59E-D4EBEA38A3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058" y="3711768"/>
            <a:ext cx="2158153" cy="2158153"/>
          </a:xfrm>
          <a:custGeom>
            <a:avLst/>
            <a:gdLst>
              <a:gd name="connsiteX0" fmla="*/ 359699 w 2158153"/>
              <a:gd name="connsiteY0" fmla="*/ 0 h 2158153"/>
              <a:gd name="connsiteX1" fmla="*/ 1798454 w 2158153"/>
              <a:gd name="connsiteY1" fmla="*/ 0 h 2158153"/>
              <a:gd name="connsiteX2" fmla="*/ 2158153 w 2158153"/>
              <a:gd name="connsiteY2" fmla="*/ 359699 h 2158153"/>
              <a:gd name="connsiteX3" fmla="*/ 2158153 w 2158153"/>
              <a:gd name="connsiteY3" fmla="*/ 1798454 h 2158153"/>
              <a:gd name="connsiteX4" fmla="*/ 1798454 w 2158153"/>
              <a:gd name="connsiteY4" fmla="*/ 2158153 h 2158153"/>
              <a:gd name="connsiteX5" fmla="*/ 359699 w 2158153"/>
              <a:gd name="connsiteY5" fmla="*/ 2158153 h 2158153"/>
              <a:gd name="connsiteX6" fmla="*/ 0 w 2158153"/>
              <a:gd name="connsiteY6" fmla="*/ 1798454 h 2158153"/>
              <a:gd name="connsiteX7" fmla="*/ 0 w 2158153"/>
              <a:gd name="connsiteY7" fmla="*/ 359699 h 2158153"/>
              <a:gd name="connsiteX8" fmla="*/ 359699 w 2158153"/>
              <a:gd name="connsiteY8" fmla="*/ 0 h 2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153" h="2158153">
                <a:moveTo>
                  <a:pt x="359699" y="0"/>
                </a:moveTo>
                <a:lnTo>
                  <a:pt x="1798454" y="0"/>
                </a:lnTo>
                <a:cubicBezTo>
                  <a:pt x="1997110" y="0"/>
                  <a:pt x="2158153" y="161043"/>
                  <a:pt x="2158153" y="359699"/>
                </a:cubicBezTo>
                <a:lnTo>
                  <a:pt x="2158153" y="1798454"/>
                </a:lnTo>
                <a:cubicBezTo>
                  <a:pt x="2158153" y="1997110"/>
                  <a:pt x="1997110" y="2158153"/>
                  <a:pt x="1798454" y="2158153"/>
                </a:cubicBezTo>
                <a:lnTo>
                  <a:pt x="359699" y="2158153"/>
                </a:lnTo>
                <a:cubicBezTo>
                  <a:pt x="161043" y="2158153"/>
                  <a:pt x="0" y="1997110"/>
                  <a:pt x="0" y="1798454"/>
                </a:cubicBezTo>
                <a:lnTo>
                  <a:pt x="0" y="359699"/>
                </a:lnTo>
                <a:cubicBezTo>
                  <a:pt x="0" y="161043"/>
                  <a:pt x="161043" y="0"/>
                  <a:pt x="3596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665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E2635CA-DE60-4B21-AA53-8A9F24D91F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760" y="3834274"/>
            <a:ext cx="3816204" cy="3816204"/>
          </a:xfrm>
          <a:custGeom>
            <a:avLst/>
            <a:gdLst>
              <a:gd name="connsiteX0" fmla="*/ 1908102 w 3816204"/>
              <a:gd name="connsiteY0" fmla="*/ 1151425 h 3816204"/>
              <a:gd name="connsiteX1" fmla="*/ 1151425 w 3816204"/>
              <a:gd name="connsiteY1" fmla="*/ 1908102 h 3816204"/>
              <a:gd name="connsiteX2" fmla="*/ 1908102 w 3816204"/>
              <a:gd name="connsiteY2" fmla="*/ 2664779 h 3816204"/>
              <a:gd name="connsiteX3" fmla="*/ 2664779 w 3816204"/>
              <a:gd name="connsiteY3" fmla="*/ 1908102 h 3816204"/>
              <a:gd name="connsiteX4" fmla="*/ 1908102 w 3816204"/>
              <a:gd name="connsiteY4" fmla="*/ 1151425 h 3816204"/>
              <a:gd name="connsiteX5" fmla="*/ 1908102 w 3816204"/>
              <a:gd name="connsiteY5" fmla="*/ 0 h 3816204"/>
              <a:gd name="connsiteX6" fmla="*/ 3816204 w 3816204"/>
              <a:gd name="connsiteY6" fmla="*/ 1908102 h 3816204"/>
              <a:gd name="connsiteX7" fmla="*/ 1908102 w 3816204"/>
              <a:gd name="connsiteY7" fmla="*/ 3816204 h 3816204"/>
              <a:gd name="connsiteX8" fmla="*/ 0 w 3816204"/>
              <a:gd name="connsiteY8" fmla="*/ 1908102 h 3816204"/>
              <a:gd name="connsiteX9" fmla="*/ 1908102 w 3816204"/>
              <a:gd name="connsiteY9" fmla="*/ 0 h 381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16204" h="3816204">
                <a:moveTo>
                  <a:pt x="1908102" y="1151425"/>
                </a:moveTo>
                <a:cubicBezTo>
                  <a:pt x="1490201" y="1151425"/>
                  <a:pt x="1151425" y="1490201"/>
                  <a:pt x="1151425" y="1908102"/>
                </a:cubicBezTo>
                <a:cubicBezTo>
                  <a:pt x="1151425" y="2326003"/>
                  <a:pt x="1490201" y="2664779"/>
                  <a:pt x="1908102" y="2664779"/>
                </a:cubicBezTo>
                <a:cubicBezTo>
                  <a:pt x="2326003" y="2664779"/>
                  <a:pt x="2664779" y="2326003"/>
                  <a:pt x="2664779" y="1908102"/>
                </a:cubicBezTo>
                <a:cubicBezTo>
                  <a:pt x="2664779" y="1490201"/>
                  <a:pt x="2326003" y="1151425"/>
                  <a:pt x="1908102" y="1151425"/>
                </a:cubicBezTo>
                <a:close/>
                <a:moveTo>
                  <a:pt x="1908102" y="0"/>
                </a:moveTo>
                <a:cubicBezTo>
                  <a:pt x="2961918" y="0"/>
                  <a:pt x="3816204" y="854286"/>
                  <a:pt x="3816204" y="1908102"/>
                </a:cubicBezTo>
                <a:cubicBezTo>
                  <a:pt x="3816204" y="2961918"/>
                  <a:pt x="2961918" y="3816204"/>
                  <a:pt x="1908102" y="3816204"/>
                </a:cubicBezTo>
                <a:cubicBezTo>
                  <a:pt x="854286" y="3816204"/>
                  <a:pt x="0" y="2961918"/>
                  <a:pt x="0" y="1908102"/>
                </a:cubicBezTo>
                <a:cubicBezTo>
                  <a:pt x="0" y="854286"/>
                  <a:pt x="854286" y="0"/>
                  <a:pt x="190810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A8A0EAF-2A7F-4B6D-A8E0-DBAB9E4073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52317" y="3266214"/>
            <a:ext cx="3189880" cy="3189882"/>
          </a:xfrm>
          <a:custGeom>
            <a:avLst/>
            <a:gdLst>
              <a:gd name="connsiteX0" fmla="*/ 1594940 w 3189880"/>
              <a:gd name="connsiteY0" fmla="*/ 962451 h 3189882"/>
              <a:gd name="connsiteX1" fmla="*/ 962451 w 3189880"/>
              <a:gd name="connsiteY1" fmla="*/ 1594941 h 3189882"/>
              <a:gd name="connsiteX2" fmla="*/ 1594940 w 3189880"/>
              <a:gd name="connsiteY2" fmla="*/ 2227431 h 3189882"/>
              <a:gd name="connsiteX3" fmla="*/ 2227429 w 3189880"/>
              <a:gd name="connsiteY3" fmla="*/ 1594941 h 3189882"/>
              <a:gd name="connsiteX4" fmla="*/ 1594940 w 3189880"/>
              <a:gd name="connsiteY4" fmla="*/ 962451 h 3189882"/>
              <a:gd name="connsiteX5" fmla="*/ 1594940 w 3189880"/>
              <a:gd name="connsiteY5" fmla="*/ 0 h 3189882"/>
              <a:gd name="connsiteX6" fmla="*/ 3189880 w 3189880"/>
              <a:gd name="connsiteY6" fmla="*/ 1594941 h 3189882"/>
              <a:gd name="connsiteX7" fmla="*/ 1594940 w 3189880"/>
              <a:gd name="connsiteY7" fmla="*/ 3189882 h 3189882"/>
              <a:gd name="connsiteX8" fmla="*/ 0 w 3189880"/>
              <a:gd name="connsiteY8" fmla="*/ 1594941 h 3189882"/>
              <a:gd name="connsiteX9" fmla="*/ 1594940 w 3189880"/>
              <a:gd name="connsiteY9" fmla="*/ 0 h 318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9880" h="3189882">
                <a:moveTo>
                  <a:pt x="1594940" y="962451"/>
                </a:moveTo>
                <a:cubicBezTo>
                  <a:pt x="1245626" y="962451"/>
                  <a:pt x="962451" y="1245626"/>
                  <a:pt x="962451" y="1594941"/>
                </a:cubicBezTo>
                <a:cubicBezTo>
                  <a:pt x="962451" y="1944256"/>
                  <a:pt x="1245626" y="2227431"/>
                  <a:pt x="1594940" y="2227431"/>
                </a:cubicBezTo>
                <a:cubicBezTo>
                  <a:pt x="1944254" y="2227431"/>
                  <a:pt x="2227429" y="1944256"/>
                  <a:pt x="2227429" y="1594941"/>
                </a:cubicBezTo>
                <a:cubicBezTo>
                  <a:pt x="2227429" y="1245626"/>
                  <a:pt x="1944254" y="962451"/>
                  <a:pt x="1594940" y="962451"/>
                </a:cubicBezTo>
                <a:close/>
                <a:moveTo>
                  <a:pt x="1594940" y="0"/>
                </a:moveTo>
                <a:cubicBezTo>
                  <a:pt x="2475801" y="0"/>
                  <a:pt x="3189880" y="714079"/>
                  <a:pt x="3189880" y="1594941"/>
                </a:cubicBezTo>
                <a:cubicBezTo>
                  <a:pt x="3189880" y="2475803"/>
                  <a:pt x="2475801" y="3189882"/>
                  <a:pt x="1594940" y="3189882"/>
                </a:cubicBezTo>
                <a:cubicBezTo>
                  <a:pt x="714079" y="3189882"/>
                  <a:pt x="0" y="2475803"/>
                  <a:pt x="0" y="1594941"/>
                </a:cubicBezTo>
                <a:cubicBezTo>
                  <a:pt x="0" y="714079"/>
                  <a:pt x="714079" y="0"/>
                  <a:pt x="15949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3005EA-3525-4CE3-99C4-D2985EF762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360" y="3266214"/>
            <a:ext cx="3189880" cy="3189882"/>
          </a:xfrm>
          <a:custGeom>
            <a:avLst/>
            <a:gdLst>
              <a:gd name="connsiteX0" fmla="*/ 1594940 w 3189880"/>
              <a:gd name="connsiteY0" fmla="*/ 962451 h 3189882"/>
              <a:gd name="connsiteX1" fmla="*/ 962451 w 3189880"/>
              <a:gd name="connsiteY1" fmla="*/ 1594941 h 3189882"/>
              <a:gd name="connsiteX2" fmla="*/ 1594940 w 3189880"/>
              <a:gd name="connsiteY2" fmla="*/ 2227431 h 3189882"/>
              <a:gd name="connsiteX3" fmla="*/ 2227429 w 3189880"/>
              <a:gd name="connsiteY3" fmla="*/ 1594941 h 3189882"/>
              <a:gd name="connsiteX4" fmla="*/ 1594940 w 3189880"/>
              <a:gd name="connsiteY4" fmla="*/ 962451 h 3189882"/>
              <a:gd name="connsiteX5" fmla="*/ 1594940 w 3189880"/>
              <a:gd name="connsiteY5" fmla="*/ 0 h 3189882"/>
              <a:gd name="connsiteX6" fmla="*/ 3189880 w 3189880"/>
              <a:gd name="connsiteY6" fmla="*/ 1594941 h 3189882"/>
              <a:gd name="connsiteX7" fmla="*/ 1594940 w 3189880"/>
              <a:gd name="connsiteY7" fmla="*/ 3189882 h 3189882"/>
              <a:gd name="connsiteX8" fmla="*/ 0 w 3189880"/>
              <a:gd name="connsiteY8" fmla="*/ 1594941 h 3189882"/>
              <a:gd name="connsiteX9" fmla="*/ 1594940 w 3189880"/>
              <a:gd name="connsiteY9" fmla="*/ 0 h 318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9880" h="3189882">
                <a:moveTo>
                  <a:pt x="1594940" y="962451"/>
                </a:moveTo>
                <a:cubicBezTo>
                  <a:pt x="1245626" y="962451"/>
                  <a:pt x="962451" y="1245626"/>
                  <a:pt x="962451" y="1594941"/>
                </a:cubicBezTo>
                <a:cubicBezTo>
                  <a:pt x="962451" y="1944256"/>
                  <a:pt x="1245626" y="2227431"/>
                  <a:pt x="1594940" y="2227431"/>
                </a:cubicBezTo>
                <a:cubicBezTo>
                  <a:pt x="1944254" y="2227431"/>
                  <a:pt x="2227429" y="1944256"/>
                  <a:pt x="2227429" y="1594941"/>
                </a:cubicBezTo>
                <a:cubicBezTo>
                  <a:pt x="2227429" y="1245626"/>
                  <a:pt x="1944254" y="962451"/>
                  <a:pt x="1594940" y="962451"/>
                </a:cubicBezTo>
                <a:close/>
                <a:moveTo>
                  <a:pt x="1594940" y="0"/>
                </a:moveTo>
                <a:cubicBezTo>
                  <a:pt x="2475801" y="0"/>
                  <a:pt x="3189880" y="714079"/>
                  <a:pt x="3189880" y="1594941"/>
                </a:cubicBezTo>
                <a:cubicBezTo>
                  <a:pt x="3189880" y="2475803"/>
                  <a:pt x="2475801" y="3189882"/>
                  <a:pt x="1594940" y="3189882"/>
                </a:cubicBezTo>
                <a:cubicBezTo>
                  <a:pt x="714079" y="3189882"/>
                  <a:pt x="0" y="2475803"/>
                  <a:pt x="0" y="1594941"/>
                </a:cubicBezTo>
                <a:cubicBezTo>
                  <a:pt x="0" y="714079"/>
                  <a:pt x="714079" y="0"/>
                  <a:pt x="15949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245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C59188-C302-47F4-B714-B6E4544498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2717" y="768873"/>
            <a:ext cx="4873117" cy="4950725"/>
          </a:xfrm>
          <a:custGeom>
            <a:avLst/>
            <a:gdLst>
              <a:gd name="connsiteX0" fmla="*/ 1404586 w 4873117"/>
              <a:gd name="connsiteY0" fmla="*/ 2018 h 4950725"/>
              <a:gd name="connsiteX1" fmla="*/ 1505645 w 4873117"/>
              <a:gd name="connsiteY1" fmla="*/ 2269 h 4950725"/>
              <a:gd name="connsiteX2" fmla="*/ 2223863 w 4873117"/>
              <a:gd name="connsiteY2" fmla="*/ 444147 h 4950725"/>
              <a:gd name="connsiteX3" fmla="*/ 2876414 w 4873117"/>
              <a:gd name="connsiteY3" fmla="*/ 1014762 h 4950725"/>
              <a:gd name="connsiteX4" fmla="*/ 3749202 w 4873117"/>
              <a:gd name="connsiteY4" fmla="*/ 1126235 h 4950725"/>
              <a:gd name="connsiteX5" fmla="*/ 4595419 w 4873117"/>
              <a:gd name="connsiteY5" fmla="*/ 1365433 h 4950725"/>
              <a:gd name="connsiteX6" fmla="*/ 4830800 w 4873117"/>
              <a:gd name="connsiteY6" fmla="*/ 2301869 h 4950725"/>
              <a:gd name="connsiteX7" fmla="*/ 4210212 w 4873117"/>
              <a:gd name="connsiteY7" fmla="*/ 2997693 h 4950725"/>
              <a:gd name="connsiteX8" fmla="*/ 3323499 w 4873117"/>
              <a:gd name="connsiteY8" fmla="*/ 3343023 h 4950725"/>
              <a:gd name="connsiteX9" fmla="*/ 2487270 w 4873117"/>
              <a:gd name="connsiteY9" fmla="*/ 3780687 h 4950725"/>
              <a:gd name="connsiteX10" fmla="*/ 1834810 w 4873117"/>
              <a:gd name="connsiteY10" fmla="*/ 4588469 h 4950725"/>
              <a:gd name="connsiteX11" fmla="*/ 902240 w 4873117"/>
              <a:gd name="connsiteY11" fmla="*/ 4912265 h 4950725"/>
              <a:gd name="connsiteX12" fmla="*/ 391695 w 4873117"/>
              <a:gd name="connsiteY12" fmla="*/ 4461220 h 4950725"/>
              <a:gd name="connsiteX13" fmla="*/ 95506 w 4873117"/>
              <a:gd name="connsiteY13" fmla="*/ 2552845 h 4950725"/>
              <a:gd name="connsiteX14" fmla="*/ 456116 w 4873117"/>
              <a:gd name="connsiteY14" fmla="*/ 1689126 h 4950725"/>
              <a:gd name="connsiteX15" fmla="*/ 719485 w 4873117"/>
              <a:gd name="connsiteY15" fmla="*/ 618280 h 4950725"/>
              <a:gd name="connsiteX16" fmla="*/ 1129883 w 4873117"/>
              <a:gd name="connsiteY16" fmla="*/ 93509 h 4950725"/>
              <a:gd name="connsiteX17" fmla="*/ 1404586 w 4873117"/>
              <a:gd name="connsiteY17" fmla="*/ 2018 h 495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73117" h="4950725">
                <a:moveTo>
                  <a:pt x="1404586" y="2018"/>
                </a:moveTo>
                <a:cubicBezTo>
                  <a:pt x="1437550" y="-713"/>
                  <a:pt x="1471259" y="-714"/>
                  <a:pt x="1505645" y="2269"/>
                </a:cubicBezTo>
                <a:cubicBezTo>
                  <a:pt x="1780908" y="26220"/>
                  <a:pt x="2022802" y="232147"/>
                  <a:pt x="2223863" y="444147"/>
                </a:cubicBezTo>
                <a:cubicBezTo>
                  <a:pt x="2424910" y="656006"/>
                  <a:pt x="2618347" y="892277"/>
                  <a:pt x="2876414" y="1014762"/>
                </a:cubicBezTo>
                <a:cubicBezTo>
                  <a:pt x="3151911" y="1145468"/>
                  <a:pt x="3456659" y="1125963"/>
                  <a:pt x="3749202" y="1126235"/>
                </a:cubicBezTo>
                <a:cubicBezTo>
                  <a:pt x="4041832" y="1126473"/>
                  <a:pt x="4362281" y="1159995"/>
                  <a:pt x="4595419" y="1365433"/>
                </a:cubicBezTo>
                <a:cubicBezTo>
                  <a:pt x="4855114" y="1594233"/>
                  <a:pt x="4930382" y="1991236"/>
                  <a:pt x="4830800" y="2301869"/>
                </a:cubicBezTo>
                <a:cubicBezTo>
                  <a:pt x="4731246" y="2612448"/>
                  <a:pt x="4486323" y="2843394"/>
                  <a:pt x="4210212" y="2997693"/>
                </a:cubicBezTo>
                <a:cubicBezTo>
                  <a:pt x="3934189" y="3151962"/>
                  <a:pt x="3624527" y="3239834"/>
                  <a:pt x="3323499" y="3343023"/>
                </a:cubicBezTo>
                <a:cubicBezTo>
                  <a:pt x="3022442" y="3446264"/>
                  <a:pt x="2722298" y="3569101"/>
                  <a:pt x="2487270" y="3780687"/>
                </a:cubicBezTo>
                <a:cubicBezTo>
                  <a:pt x="2231001" y="4011352"/>
                  <a:pt x="2067811" y="4333043"/>
                  <a:pt x="1834810" y="4588469"/>
                </a:cubicBezTo>
                <a:cubicBezTo>
                  <a:pt x="1601808" y="4843894"/>
                  <a:pt x="1247798" y="5035850"/>
                  <a:pt x="902240" y="4912265"/>
                </a:cubicBezTo>
                <a:cubicBezTo>
                  <a:pt x="690102" y="4836378"/>
                  <a:pt x="521358" y="4654657"/>
                  <a:pt x="391695" y="4461220"/>
                </a:cubicBezTo>
                <a:cubicBezTo>
                  <a:pt x="11648" y="3894048"/>
                  <a:pt x="-101997" y="3161542"/>
                  <a:pt x="95506" y="2552845"/>
                </a:cubicBezTo>
                <a:cubicBezTo>
                  <a:pt x="192599" y="2253801"/>
                  <a:pt x="358183" y="1987751"/>
                  <a:pt x="456116" y="1689126"/>
                </a:cubicBezTo>
                <a:cubicBezTo>
                  <a:pt x="570032" y="1341919"/>
                  <a:pt x="589923" y="958371"/>
                  <a:pt x="719485" y="618280"/>
                </a:cubicBezTo>
                <a:cubicBezTo>
                  <a:pt x="800474" y="405692"/>
                  <a:pt x="944047" y="205778"/>
                  <a:pt x="1129883" y="93509"/>
                </a:cubicBezTo>
                <a:cubicBezTo>
                  <a:pt x="1213509" y="42987"/>
                  <a:pt x="1305695" y="10213"/>
                  <a:pt x="1404586" y="20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967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6B48DE-5D1E-47B7-AB3C-A8BA0BCB72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351" y="2229387"/>
            <a:ext cx="1967255" cy="1967255"/>
          </a:xfrm>
          <a:custGeom>
            <a:avLst/>
            <a:gdLst>
              <a:gd name="connsiteX0" fmla="*/ 327882 w 1967255"/>
              <a:gd name="connsiteY0" fmla="*/ 0 h 1967255"/>
              <a:gd name="connsiteX1" fmla="*/ 1639373 w 1967255"/>
              <a:gd name="connsiteY1" fmla="*/ 0 h 1967255"/>
              <a:gd name="connsiteX2" fmla="*/ 1967255 w 1967255"/>
              <a:gd name="connsiteY2" fmla="*/ 327882 h 1967255"/>
              <a:gd name="connsiteX3" fmla="*/ 1967255 w 1967255"/>
              <a:gd name="connsiteY3" fmla="*/ 1639373 h 1967255"/>
              <a:gd name="connsiteX4" fmla="*/ 1639373 w 1967255"/>
              <a:gd name="connsiteY4" fmla="*/ 1967255 h 1967255"/>
              <a:gd name="connsiteX5" fmla="*/ 327882 w 1967255"/>
              <a:gd name="connsiteY5" fmla="*/ 1967255 h 1967255"/>
              <a:gd name="connsiteX6" fmla="*/ 0 w 1967255"/>
              <a:gd name="connsiteY6" fmla="*/ 1639373 h 1967255"/>
              <a:gd name="connsiteX7" fmla="*/ 0 w 1967255"/>
              <a:gd name="connsiteY7" fmla="*/ 327882 h 1967255"/>
              <a:gd name="connsiteX8" fmla="*/ 327882 w 1967255"/>
              <a:gd name="connsiteY8" fmla="*/ 0 h 19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7255" h="1967255">
                <a:moveTo>
                  <a:pt x="327882" y="0"/>
                </a:moveTo>
                <a:lnTo>
                  <a:pt x="1639373" y="0"/>
                </a:lnTo>
                <a:cubicBezTo>
                  <a:pt x="1820457" y="0"/>
                  <a:pt x="1967255" y="146798"/>
                  <a:pt x="1967255" y="327882"/>
                </a:cubicBezTo>
                <a:lnTo>
                  <a:pt x="1967255" y="1639373"/>
                </a:lnTo>
                <a:cubicBezTo>
                  <a:pt x="1967255" y="1820457"/>
                  <a:pt x="1820457" y="1967255"/>
                  <a:pt x="1639373" y="1967255"/>
                </a:cubicBezTo>
                <a:lnTo>
                  <a:pt x="327882" y="1967255"/>
                </a:lnTo>
                <a:cubicBezTo>
                  <a:pt x="146798" y="1967255"/>
                  <a:pt x="0" y="1820457"/>
                  <a:pt x="0" y="1639373"/>
                </a:cubicBezTo>
                <a:lnTo>
                  <a:pt x="0" y="327882"/>
                </a:lnTo>
                <a:cubicBezTo>
                  <a:pt x="0" y="146798"/>
                  <a:pt x="146798" y="0"/>
                  <a:pt x="3278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A4ED7A3-296A-4A9A-9158-C734B14FEB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3403" y="1971774"/>
            <a:ext cx="1967255" cy="1967255"/>
          </a:xfrm>
          <a:custGeom>
            <a:avLst/>
            <a:gdLst>
              <a:gd name="connsiteX0" fmla="*/ 327882 w 1967255"/>
              <a:gd name="connsiteY0" fmla="*/ 0 h 1967255"/>
              <a:gd name="connsiteX1" fmla="*/ 1639373 w 1967255"/>
              <a:gd name="connsiteY1" fmla="*/ 0 h 1967255"/>
              <a:gd name="connsiteX2" fmla="*/ 1967255 w 1967255"/>
              <a:gd name="connsiteY2" fmla="*/ 327882 h 1967255"/>
              <a:gd name="connsiteX3" fmla="*/ 1967255 w 1967255"/>
              <a:gd name="connsiteY3" fmla="*/ 1639373 h 1967255"/>
              <a:gd name="connsiteX4" fmla="*/ 1639373 w 1967255"/>
              <a:gd name="connsiteY4" fmla="*/ 1967255 h 1967255"/>
              <a:gd name="connsiteX5" fmla="*/ 327882 w 1967255"/>
              <a:gd name="connsiteY5" fmla="*/ 1967255 h 1967255"/>
              <a:gd name="connsiteX6" fmla="*/ 0 w 1967255"/>
              <a:gd name="connsiteY6" fmla="*/ 1639373 h 1967255"/>
              <a:gd name="connsiteX7" fmla="*/ 0 w 1967255"/>
              <a:gd name="connsiteY7" fmla="*/ 327882 h 1967255"/>
              <a:gd name="connsiteX8" fmla="*/ 327882 w 1967255"/>
              <a:gd name="connsiteY8" fmla="*/ 0 h 19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7255" h="1967255">
                <a:moveTo>
                  <a:pt x="327882" y="0"/>
                </a:moveTo>
                <a:lnTo>
                  <a:pt x="1639373" y="0"/>
                </a:lnTo>
                <a:cubicBezTo>
                  <a:pt x="1820457" y="0"/>
                  <a:pt x="1967255" y="146798"/>
                  <a:pt x="1967255" y="327882"/>
                </a:cubicBezTo>
                <a:lnTo>
                  <a:pt x="1967255" y="1639373"/>
                </a:lnTo>
                <a:cubicBezTo>
                  <a:pt x="1967255" y="1820457"/>
                  <a:pt x="1820457" y="1967255"/>
                  <a:pt x="1639373" y="1967255"/>
                </a:cubicBezTo>
                <a:lnTo>
                  <a:pt x="327882" y="1967255"/>
                </a:lnTo>
                <a:cubicBezTo>
                  <a:pt x="146798" y="1967255"/>
                  <a:pt x="0" y="1820457"/>
                  <a:pt x="0" y="1639373"/>
                </a:cubicBezTo>
                <a:lnTo>
                  <a:pt x="0" y="327882"/>
                </a:lnTo>
                <a:cubicBezTo>
                  <a:pt x="0" y="146798"/>
                  <a:pt x="146798" y="0"/>
                  <a:pt x="3278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73BE728-E11F-4448-A9BE-4E459F36DD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3449" y="2229387"/>
            <a:ext cx="1967255" cy="1967255"/>
          </a:xfrm>
          <a:custGeom>
            <a:avLst/>
            <a:gdLst>
              <a:gd name="connsiteX0" fmla="*/ 327882 w 1967255"/>
              <a:gd name="connsiteY0" fmla="*/ 0 h 1967255"/>
              <a:gd name="connsiteX1" fmla="*/ 1639373 w 1967255"/>
              <a:gd name="connsiteY1" fmla="*/ 0 h 1967255"/>
              <a:gd name="connsiteX2" fmla="*/ 1967255 w 1967255"/>
              <a:gd name="connsiteY2" fmla="*/ 327882 h 1967255"/>
              <a:gd name="connsiteX3" fmla="*/ 1967255 w 1967255"/>
              <a:gd name="connsiteY3" fmla="*/ 1639373 h 1967255"/>
              <a:gd name="connsiteX4" fmla="*/ 1639373 w 1967255"/>
              <a:gd name="connsiteY4" fmla="*/ 1967255 h 1967255"/>
              <a:gd name="connsiteX5" fmla="*/ 327882 w 1967255"/>
              <a:gd name="connsiteY5" fmla="*/ 1967255 h 1967255"/>
              <a:gd name="connsiteX6" fmla="*/ 0 w 1967255"/>
              <a:gd name="connsiteY6" fmla="*/ 1639373 h 1967255"/>
              <a:gd name="connsiteX7" fmla="*/ 0 w 1967255"/>
              <a:gd name="connsiteY7" fmla="*/ 327882 h 1967255"/>
              <a:gd name="connsiteX8" fmla="*/ 327882 w 1967255"/>
              <a:gd name="connsiteY8" fmla="*/ 0 h 19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7255" h="1967255">
                <a:moveTo>
                  <a:pt x="327882" y="0"/>
                </a:moveTo>
                <a:lnTo>
                  <a:pt x="1639373" y="0"/>
                </a:lnTo>
                <a:cubicBezTo>
                  <a:pt x="1820457" y="0"/>
                  <a:pt x="1967255" y="146798"/>
                  <a:pt x="1967255" y="327882"/>
                </a:cubicBezTo>
                <a:lnTo>
                  <a:pt x="1967255" y="1639373"/>
                </a:lnTo>
                <a:cubicBezTo>
                  <a:pt x="1967255" y="1820457"/>
                  <a:pt x="1820457" y="1967255"/>
                  <a:pt x="1639373" y="1967255"/>
                </a:cubicBezTo>
                <a:lnTo>
                  <a:pt x="327882" y="1967255"/>
                </a:lnTo>
                <a:cubicBezTo>
                  <a:pt x="146798" y="1967255"/>
                  <a:pt x="0" y="1820457"/>
                  <a:pt x="0" y="1639373"/>
                </a:cubicBezTo>
                <a:lnTo>
                  <a:pt x="0" y="327882"/>
                </a:lnTo>
                <a:cubicBezTo>
                  <a:pt x="0" y="146798"/>
                  <a:pt x="146798" y="0"/>
                  <a:pt x="3278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6848500-BBAF-4EA5-B355-58EDE2D297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00394" y="1971774"/>
            <a:ext cx="1967255" cy="1967255"/>
          </a:xfrm>
          <a:custGeom>
            <a:avLst/>
            <a:gdLst>
              <a:gd name="connsiteX0" fmla="*/ 327882 w 1967255"/>
              <a:gd name="connsiteY0" fmla="*/ 0 h 1967255"/>
              <a:gd name="connsiteX1" fmla="*/ 1639373 w 1967255"/>
              <a:gd name="connsiteY1" fmla="*/ 0 h 1967255"/>
              <a:gd name="connsiteX2" fmla="*/ 1967255 w 1967255"/>
              <a:gd name="connsiteY2" fmla="*/ 327882 h 1967255"/>
              <a:gd name="connsiteX3" fmla="*/ 1967255 w 1967255"/>
              <a:gd name="connsiteY3" fmla="*/ 1639373 h 1967255"/>
              <a:gd name="connsiteX4" fmla="*/ 1639373 w 1967255"/>
              <a:gd name="connsiteY4" fmla="*/ 1967255 h 1967255"/>
              <a:gd name="connsiteX5" fmla="*/ 327882 w 1967255"/>
              <a:gd name="connsiteY5" fmla="*/ 1967255 h 1967255"/>
              <a:gd name="connsiteX6" fmla="*/ 0 w 1967255"/>
              <a:gd name="connsiteY6" fmla="*/ 1639373 h 1967255"/>
              <a:gd name="connsiteX7" fmla="*/ 0 w 1967255"/>
              <a:gd name="connsiteY7" fmla="*/ 327882 h 1967255"/>
              <a:gd name="connsiteX8" fmla="*/ 327882 w 1967255"/>
              <a:gd name="connsiteY8" fmla="*/ 0 h 196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7255" h="1967255">
                <a:moveTo>
                  <a:pt x="327882" y="0"/>
                </a:moveTo>
                <a:lnTo>
                  <a:pt x="1639373" y="0"/>
                </a:lnTo>
                <a:cubicBezTo>
                  <a:pt x="1820457" y="0"/>
                  <a:pt x="1967255" y="146798"/>
                  <a:pt x="1967255" y="327882"/>
                </a:cubicBezTo>
                <a:lnTo>
                  <a:pt x="1967255" y="1639373"/>
                </a:lnTo>
                <a:cubicBezTo>
                  <a:pt x="1967255" y="1820457"/>
                  <a:pt x="1820457" y="1967255"/>
                  <a:pt x="1639373" y="1967255"/>
                </a:cubicBezTo>
                <a:lnTo>
                  <a:pt x="327882" y="1967255"/>
                </a:lnTo>
                <a:cubicBezTo>
                  <a:pt x="146798" y="1967255"/>
                  <a:pt x="0" y="1820457"/>
                  <a:pt x="0" y="1639373"/>
                </a:cubicBezTo>
                <a:lnTo>
                  <a:pt x="0" y="327882"/>
                </a:lnTo>
                <a:cubicBezTo>
                  <a:pt x="0" y="146798"/>
                  <a:pt x="146798" y="0"/>
                  <a:pt x="3278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415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3B1D33-D64C-4874-9268-731424D409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3127" y="1094351"/>
            <a:ext cx="2049023" cy="2049023"/>
          </a:xfrm>
          <a:custGeom>
            <a:avLst/>
            <a:gdLst>
              <a:gd name="connsiteX0" fmla="*/ 341511 w 2049023"/>
              <a:gd name="connsiteY0" fmla="*/ 0 h 2049023"/>
              <a:gd name="connsiteX1" fmla="*/ 1707512 w 2049023"/>
              <a:gd name="connsiteY1" fmla="*/ 0 h 2049023"/>
              <a:gd name="connsiteX2" fmla="*/ 2049023 w 2049023"/>
              <a:gd name="connsiteY2" fmla="*/ 341511 h 2049023"/>
              <a:gd name="connsiteX3" fmla="*/ 2049023 w 2049023"/>
              <a:gd name="connsiteY3" fmla="*/ 1707512 h 2049023"/>
              <a:gd name="connsiteX4" fmla="*/ 1707512 w 2049023"/>
              <a:gd name="connsiteY4" fmla="*/ 2049023 h 2049023"/>
              <a:gd name="connsiteX5" fmla="*/ 341511 w 2049023"/>
              <a:gd name="connsiteY5" fmla="*/ 2049023 h 2049023"/>
              <a:gd name="connsiteX6" fmla="*/ 0 w 2049023"/>
              <a:gd name="connsiteY6" fmla="*/ 1707512 h 2049023"/>
              <a:gd name="connsiteX7" fmla="*/ 0 w 2049023"/>
              <a:gd name="connsiteY7" fmla="*/ 341511 h 2049023"/>
              <a:gd name="connsiteX8" fmla="*/ 341511 w 2049023"/>
              <a:gd name="connsiteY8" fmla="*/ 0 h 204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9023" h="2049023">
                <a:moveTo>
                  <a:pt x="341511" y="0"/>
                </a:moveTo>
                <a:lnTo>
                  <a:pt x="1707512" y="0"/>
                </a:lnTo>
                <a:cubicBezTo>
                  <a:pt x="1896123" y="0"/>
                  <a:pt x="2049023" y="152900"/>
                  <a:pt x="2049023" y="341511"/>
                </a:cubicBezTo>
                <a:lnTo>
                  <a:pt x="2049023" y="1707512"/>
                </a:lnTo>
                <a:cubicBezTo>
                  <a:pt x="2049023" y="1896123"/>
                  <a:pt x="1896123" y="2049023"/>
                  <a:pt x="1707512" y="2049023"/>
                </a:cubicBezTo>
                <a:lnTo>
                  <a:pt x="341511" y="2049023"/>
                </a:lnTo>
                <a:cubicBezTo>
                  <a:pt x="152900" y="2049023"/>
                  <a:pt x="0" y="1896123"/>
                  <a:pt x="0" y="1707512"/>
                </a:cubicBezTo>
                <a:lnTo>
                  <a:pt x="0" y="341511"/>
                </a:lnTo>
                <a:cubicBezTo>
                  <a:pt x="0" y="152900"/>
                  <a:pt x="152900" y="0"/>
                  <a:pt x="3415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BAEB2C3-807C-4BEA-9678-348192E37F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64175" y="826030"/>
            <a:ext cx="2049023" cy="2049023"/>
          </a:xfrm>
          <a:custGeom>
            <a:avLst/>
            <a:gdLst>
              <a:gd name="connsiteX0" fmla="*/ 341511 w 2049023"/>
              <a:gd name="connsiteY0" fmla="*/ 0 h 2049023"/>
              <a:gd name="connsiteX1" fmla="*/ 1707512 w 2049023"/>
              <a:gd name="connsiteY1" fmla="*/ 0 h 2049023"/>
              <a:gd name="connsiteX2" fmla="*/ 2049023 w 2049023"/>
              <a:gd name="connsiteY2" fmla="*/ 341511 h 2049023"/>
              <a:gd name="connsiteX3" fmla="*/ 2049023 w 2049023"/>
              <a:gd name="connsiteY3" fmla="*/ 1707512 h 2049023"/>
              <a:gd name="connsiteX4" fmla="*/ 1707512 w 2049023"/>
              <a:gd name="connsiteY4" fmla="*/ 2049023 h 2049023"/>
              <a:gd name="connsiteX5" fmla="*/ 341511 w 2049023"/>
              <a:gd name="connsiteY5" fmla="*/ 2049023 h 2049023"/>
              <a:gd name="connsiteX6" fmla="*/ 0 w 2049023"/>
              <a:gd name="connsiteY6" fmla="*/ 1707512 h 2049023"/>
              <a:gd name="connsiteX7" fmla="*/ 0 w 2049023"/>
              <a:gd name="connsiteY7" fmla="*/ 341511 h 2049023"/>
              <a:gd name="connsiteX8" fmla="*/ 341511 w 2049023"/>
              <a:gd name="connsiteY8" fmla="*/ 0 h 204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9023" h="2049023">
                <a:moveTo>
                  <a:pt x="341511" y="0"/>
                </a:moveTo>
                <a:lnTo>
                  <a:pt x="1707512" y="0"/>
                </a:lnTo>
                <a:cubicBezTo>
                  <a:pt x="1896123" y="0"/>
                  <a:pt x="2049023" y="152900"/>
                  <a:pt x="2049023" y="341511"/>
                </a:cubicBezTo>
                <a:lnTo>
                  <a:pt x="2049023" y="1707512"/>
                </a:lnTo>
                <a:cubicBezTo>
                  <a:pt x="2049023" y="1896123"/>
                  <a:pt x="1896123" y="2049023"/>
                  <a:pt x="1707512" y="2049023"/>
                </a:cubicBezTo>
                <a:lnTo>
                  <a:pt x="341511" y="2049023"/>
                </a:lnTo>
                <a:cubicBezTo>
                  <a:pt x="152900" y="2049023"/>
                  <a:pt x="0" y="1896123"/>
                  <a:pt x="0" y="1707512"/>
                </a:cubicBezTo>
                <a:lnTo>
                  <a:pt x="0" y="341511"/>
                </a:lnTo>
                <a:cubicBezTo>
                  <a:pt x="0" y="152900"/>
                  <a:pt x="152900" y="0"/>
                  <a:pt x="3415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E02A3FC-05F2-45CE-B81A-D0F98E276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03127" y="3831941"/>
            <a:ext cx="2049023" cy="2049023"/>
          </a:xfrm>
          <a:custGeom>
            <a:avLst/>
            <a:gdLst>
              <a:gd name="connsiteX0" fmla="*/ 341511 w 2049023"/>
              <a:gd name="connsiteY0" fmla="*/ 0 h 2049023"/>
              <a:gd name="connsiteX1" fmla="*/ 1707512 w 2049023"/>
              <a:gd name="connsiteY1" fmla="*/ 0 h 2049023"/>
              <a:gd name="connsiteX2" fmla="*/ 2049023 w 2049023"/>
              <a:gd name="connsiteY2" fmla="*/ 341511 h 2049023"/>
              <a:gd name="connsiteX3" fmla="*/ 2049023 w 2049023"/>
              <a:gd name="connsiteY3" fmla="*/ 1707512 h 2049023"/>
              <a:gd name="connsiteX4" fmla="*/ 1707512 w 2049023"/>
              <a:gd name="connsiteY4" fmla="*/ 2049023 h 2049023"/>
              <a:gd name="connsiteX5" fmla="*/ 341511 w 2049023"/>
              <a:gd name="connsiteY5" fmla="*/ 2049023 h 2049023"/>
              <a:gd name="connsiteX6" fmla="*/ 0 w 2049023"/>
              <a:gd name="connsiteY6" fmla="*/ 1707512 h 2049023"/>
              <a:gd name="connsiteX7" fmla="*/ 0 w 2049023"/>
              <a:gd name="connsiteY7" fmla="*/ 341511 h 2049023"/>
              <a:gd name="connsiteX8" fmla="*/ 341511 w 2049023"/>
              <a:gd name="connsiteY8" fmla="*/ 0 h 204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9023" h="2049023">
                <a:moveTo>
                  <a:pt x="341511" y="0"/>
                </a:moveTo>
                <a:lnTo>
                  <a:pt x="1707512" y="0"/>
                </a:lnTo>
                <a:cubicBezTo>
                  <a:pt x="1896123" y="0"/>
                  <a:pt x="2049023" y="152900"/>
                  <a:pt x="2049023" y="341511"/>
                </a:cubicBezTo>
                <a:lnTo>
                  <a:pt x="2049023" y="1707512"/>
                </a:lnTo>
                <a:cubicBezTo>
                  <a:pt x="2049023" y="1896123"/>
                  <a:pt x="1896123" y="2049023"/>
                  <a:pt x="1707512" y="2049023"/>
                </a:cubicBezTo>
                <a:lnTo>
                  <a:pt x="341511" y="2049023"/>
                </a:lnTo>
                <a:cubicBezTo>
                  <a:pt x="152900" y="2049023"/>
                  <a:pt x="0" y="1896123"/>
                  <a:pt x="0" y="1707512"/>
                </a:cubicBezTo>
                <a:lnTo>
                  <a:pt x="0" y="341511"/>
                </a:lnTo>
                <a:cubicBezTo>
                  <a:pt x="0" y="152900"/>
                  <a:pt x="152900" y="0"/>
                  <a:pt x="3415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B322767-B88B-4DBE-AB73-9D372CADAC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4175" y="3563621"/>
            <a:ext cx="2049023" cy="2049023"/>
          </a:xfrm>
          <a:custGeom>
            <a:avLst/>
            <a:gdLst>
              <a:gd name="connsiteX0" fmla="*/ 341511 w 2049023"/>
              <a:gd name="connsiteY0" fmla="*/ 0 h 2049023"/>
              <a:gd name="connsiteX1" fmla="*/ 1707512 w 2049023"/>
              <a:gd name="connsiteY1" fmla="*/ 0 h 2049023"/>
              <a:gd name="connsiteX2" fmla="*/ 2049023 w 2049023"/>
              <a:gd name="connsiteY2" fmla="*/ 341511 h 2049023"/>
              <a:gd name="connsiteX3" fmla="*/ 2049023 w 2049023"/>
              <a:gd name="connsiteY3" fmla="*/ 1707512 h 2049023"/>
              <a:gd name="connsiteX4" fmla="*/ 1707512 w 2049023"/>
              <a:gd name="connsiteY4" fmla="*/ 2049023 h 2049023"/>
              <a:gd name="connsiteX5" fmla="*/ 341511 w 2049023"/>
              <a:gd name="connsiteY5" fmla="*/ 2049023 h 2049023"/>
              <a:gd name="connsiteX6" fmla="*/ 0 w 2049023"/>
              <a:gd name="connsiteY6" fmla="*/ 1707512 h 2049023"/>
              <a:gd name="connsiteX7" fmla="*/ 0 w 2049023"/>
              <a:gd name="connsiteY7" fmla="*/ 341511 h 2049023"/>
              <a:gd name="connsiteX8" fmla="*/ 341511 w 2049023"/>
              <a:gd name="connsiteY8" fmla="*/ 0 h 204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9023" h="2049023">
                <a:moveTo>
                  <a:pt x="341511" y="0"/>
                </a:moveTo>
                <a:lnTo>
                  <a:pt x="1707512" y="0"/>
                </a:lnTo>
                <a:cubicBezTo>
                  <a:pt x="1896123" y="0"/>
                  <a:pt x="2049023" y="152900"/>
                  <a:pt x="2049023" y="341511"/>
                </a:cubicBezTo>
                <a:lnTo>
                  <a:pt x="2049023" y="1707512"/>
                </a:lnTo>
                <a:cubicBezTo>
                  <a:pt x="2049023" y="1896123"/>
                  <a:pt x="1896123" y="2049023"/>
                  <a:pt x="1707512" y="2049023"/>
                </a:cubicBezTo>
                <a:lnTo>
                  <a:pt x="341511" y="2049023"/>
                </a:lnTo>
                <a:cubicBezTo>
                  <a:pt x="152900" y="2049023"/>
                  <a:pt x="0" y="1896123"/>
                  <a:pt x="0" y="1707512"/>
                </a:cubicBezTo>
                <a:lnTo>
                  <a:pt x="0" y="341511"/>
                </a:lnTo>
                <a:cubicBezTo>
                  <a:pt x="0" y="152900"/>
                  <a:pt x="152900" y="0"/>
                  <a:pt x="3415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614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479FD3B-AF02-4FFB-AE24-66D0A6085C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6022" y="3127505"/>
            <a:ext cx="8215476" cy="2679390"/>
          </a:xfrm>
          <a:custGeom>
            <a:avLst/>
            <a:gdLst>
              <a:gd name="connsiteX0" fmla="*/ 446574 w 8215476"/>
              <a:gd name="connsiteY0" fmla="*/ 0 h 2679390"/>
              <a:gd name="connsiteX1" fmla="*/ 7768902 w 8215476"/>
              <a:gd name="connsiteY1" fmla="*/ 0 h 2679390"/>
              <a:gd name="connsiteX2" fmla="*/ 8215476 w 8215476"/>
              <a:gd name="connsiteY2" fmla="*/ 446574 h 2679390"/>
              <a:gd name="connsiteX3" fmla="*/ 8215476 w 8215476"/>
              <a:gd name="connsiteY3" fmla="*/ 2232816 h 2679390"/>
              <a:gd name="connsiteX4" fmla="*/ 7768902 w 8215476"/>
              <a:gd name="connsiteY4" fmla="*/ 2679390 h 2679390"/>
              <a:gd name="connsiteX5" fmla="*/ 446574 w 8215476"/>
              <a:gd name="connsiteY5" fmla="*/ 2679390 h 2679390"/>
              <a:gd name="connsiteX6" fmla="*/ 0 w 8215476"/>
              <a:gd name="connsiteY6" fmla="*/ 2232816 h 2679390"/>
              <a:gd name="connsiteX7" fmla="*/ 0 w 8215476"/>
              <a:gd name="connsiteY7" fmla="*/ 446574 h 2679390"/>
              <a:gd name="connsiteX8" fmla="*/ 446574 w 8215476"/>
              <a:gd name="connsiteY8" fmla="*/ 0 h 267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15476" h="2679390">
                <a:moveTo>
                  <a:pt x="446574" y="0"/>
                </a:moveTo>
                <a:lnTo>
                  <a:pt x="7768902" y="0"/>
                </a:lnTo>
                <a:cubicBezTo>
                  <a:pt x="8015538" y="0"/>
                  <a:pt x="8215476" y="199938"/>
                  <a:pt x="8215476" y="446574"/>
                </a:cubicBezTo>
                <a:lnTo>
                  <a:pt x="8215476" y="2232816"/>
                </a:lnTo>
                <a:cubicBezTo>
                  <a:pt x="8215476" y="2479452"/>
                  <a:pt x="8015538" y="2679390"/>
                  <a:pt x="7768902" y="2679390"/>
                </a:cubicBezTo>
                <a:lnTo>
                  <a:pt x="446574" y="2679390"/>
                </a:lnTo>
                <a:cubicBezTo>
                  <a:pt x="199938" y="2679390"/>
                  <a:pt x="0" y="2479452"/>
                  <a:pt x="0" y="2232816"/>
                </a:cubicBezTo>
                <a:lnTo>
                  <a:pt x="0" y="446574"/>
                </a:lnTo>
                <a:cubicBezTo>
                  <a:pt x="0" y="199938"/>
                  <a:pt x="199938" y="0"/>
                  <a:pt x="4465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03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2B70A-ADDD-49D2-9571-3FCECA91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A3688-A5AC-4A2D-9B6D-A04E3F8B1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F8FD-E414-4994-BD71-D783BFC1C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2B3DA-9CCE-465B-A8F4-F7BE550096EF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8552C-8CBF-4CCB-844D-4848FAA23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B9DDE-7BE7-46BF-B21B-DBB517EF6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6039-7306-4E2F-A0B1-A4FC3A63B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A75FAF6-0C6A-4E90-B2CF-314144691D1E}"/>
              </a:ext>
            </a:extLst>
          </p:cNvPr>
          <p:cNvSpPr txBox="1"/>
          <p:nvPr/>
        </p:nvSpPr>
        <p:spPr>
          <a:xfrm>
            <a:off x="937282" y="1570994"/>
            <a:ext cx="1011424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chemeClr val="tx2">
                    <a:lumMod val="75000"/>
                  </a:schemeClr>
                </a:solidFill>
                <a:latin typeface="Harlow Solid Italic" panose="04030604020F02020D02" pitchFamily="82" charset="0"/>
              </a:rPr>
              <a:t>Project</a:t>
            </a:r>
            <a:endParaRPr lang="id-ID" sz="23900" dirty="0">
              <a:solidFill>
                <a:schemeClr val="tx2">
                  <a:lumMod val="75000"/>
                </a:schemeClr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B3238F22-B30C-45A6-9F99-A85269B20CF0}"/>
              </a:ext>
            </a:extLst>
          </p:cNvPr>
          <p:cNvSpPr/>
          <p:nvPr/>
        </p:nvSpPr>
        <p:spPr>
          <a:xfrm>
            <a:off x="1335314" y="856343"/>
            <a:ext cx="711200" cy="711200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586F8904-E7E6-44EC-9784-71D674705570}"/>
              </a:ext>
            </a:extLst>
          </p:cNvPr>
          <p:cNvSpPr/>
          <p:nvPr/>
        </p:nvSpPr>
        <p:spPr>
          <a:xfrm>
            <a:off x="10326914" y="4985657"/>
            <a:ext cx="711200" cy="711200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8DB439D-20BB-4429-9B38-9C8729AA285B}"/>
              </a:ext>
            </a:extLst>
          </p:cNvPr>
          <p:cNvSpPr/>
          <p:nvPr/>
        </p:nvSpPr>
        <p:spPr>
          <a:xfrm>
            <a:off x="9478597" y="1371599"/>
            <a:ext cx="711200" cy="711200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D6AEAB5F-92B6-46CB-9611-42F9543EC9A4}"/>
              </a:ext>
            </a:extLst>
          </p:cNvPr>
          <p:cNvSpPr/>
          <p:nvPr/>
        </p:nvSpPr>
        <p:spPr>
          <a:xfrm>
            <a:off x="2756712" y="5175999"/>
            <a:ext cx="711200" cy="711200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5C4FC30F-4F68-459D-A199-3F2D6AEF12D7}"/>
              </a:ext>
            </a:extLst>
          </p:cNvPr>
          <p:cNvSpPr/>
          <p:nvPr/>
        </p:nvSpPr>
        <p:spPr>
          <a:xfrm>
            <a:off x="6186213" y="4985657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A09A454A-646D-4BDF-9BE5-7F47C668A1D9}"/>
              </a:ext>
            </a:extLst>
          </p:cNvPr>
          <p:cNvSpPr/>
          <p:nvPr/>
        </p:nvSpPr>
        <p:spPr>
          <a:xfrm>
            <a:off x="5598384" y="-170543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FDC782F9-96B4-4F82-98D7-E2C0FD7845C7}"/>
              </a:ext>
            </a:extLst>
          </p:cNvPr>
          <p:cNvSpPr/>
          <p:nvPr/>
        </p:nvSpPr>
        <p:spPr>
          <a:xfrm>
            <a:off x="786898" y="3457123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9997C060-9D5C-4B13-B256-52DA162E46F3}"/>
              </a:ext>
            </a:extLst>
          </p:cNvPr>
          <p:cNvSpPr/>
          <p:nvPr/>
        </p:nvSpPr>
        <p:spPr>
          <a:xfrm>
            <a:off x="8628248" y="6687457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5EF29462-CC5B-44ED-BEA8-02EF14215BBF}"/>
              </a:ext>
            </a:extLst>
          </p:cNvPr>
          <p:cNvSpPr/>
          <p:nvPr/>
        </p:nvSpPr>
        <p:spPr>
          <a:xfrm>
            <a:off x="6527299" y="1360714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E0B10-20E6-4421-86A0-8BD3F8E18717}"/>
              </a:ext>
            </a:extLst>
          </p:cNvPr>
          <p:cNvSpPr txBox="1"/>
          <p:nvPr/>
        </p:nvSpPr>
        <p:spPr>
          <a:xfrm>
            <a:off x="2851332" y="1727199"/>
            <a:ext cx="65197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>
                <a:solidFill>
                  <a:schemeClr val="accent4"/>
                </a:solidFill>
                <a:latin typeface="Harlow Solid Italic" panose="04030604020F02020D02" pitchFamily="82" charset="0"/>
              </a:rPr>
              <a:t>Sephora</a:t>
            </a:r>
            <a:endParaRPr lang="id-ID" sz="13800" dirty="0">
              <a:solidFill>
                <a:schemeClr val="accent4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D35A9D-D13D-4EC0-BA5A-F240B5EF01D0}"/>
              </a:ext>
            </a:extLst>
          </p:cNvPr>
          <p:cNvSpPr/>
          <p:nvPr/>
        </p:nvSpPr>
        <p:spPr>
          <a:xfrm>
            <a:off x="1524168" y="3273878"/>
            <a:ext cx="341086" cy="341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A0CB76-247A-4CE8-8C06-0BDA05F4A190}"/>
              </a:ext>
            </a:extLst>
          </p:cNvPr>
          <p:cNvSpPr/>
          <p:nvPr/>
        </p:nvSpPr>
        <p:spPr>
          <a:xfrm>
            <a:off x="10326747" y="3246667"/>
            <a:ext cx="341086" cy="341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FFCD9-A588-456E-92DB-109D968BE165}"/>
              </a:ext>
            </a:extLst>
          </p:cNvPr>
          <p:cNvSpPr txBox="1"/>
          <p:nvPr/>
        </p:nvSpPr>
        <p:spPr>
          <a:xfrm rot="5400000">
            <a:off x="10780594" y="3290500"/>
            <a:ext cx="2335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spc="300" dirty="0">
                <a:solidFill>
                  <a:schemeClr val="bg1">
                    <a:alpha val="12000"/>
                  </a:schemeClr>
                </a:solidFill>
              </a:rPr>
              <a:t>Creative Presentation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CD9B6-BE0F-4079-AAE2-D782E48637D1}"/>
              </a:ext>
            </a:extLst>
          </p:cNvPr>
          <p:cNvSpPr txBox="1"/>
          <p:nvPr/>
        </p:nvSpPr>
        <p:spPr>
          <a:xfrm rot="5400000">
            <a:off x="-924040" y="3290500"/>
            <a:ext cx="2335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spc="300" dirty="0">
                <a:solidFill>
                  <a:schemeClr val="bg1">
                    <a:alpha val="12000"/>
                  </a:schemeClr>
                </a:solidFill>
              </a:rPr>
              <a:t>Creative Presentation</a:t>
            </a: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912D26E2-CA3E-444D-A4CE-B1DECBBD0A4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9F5258E-BBF2-4B53-AF20-5EF0837F9B90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6097EDDA-40EB-4F50-B3B0-38A3AD6F8450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5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F1C4FF3-8DE9-4AF7-B104-B8696E5F0A2A}"/>
              </a:ext>
            </a:extLst>
          </p:cNvPr>
          <p:cNvSpPr/>
          <p:nvPr/>
        </p:nvSpPr>
        <p:spPr>
          <a:xfrm flipH="1" flipV="1">
            <a:off x="-1" y="-2"/>
            <a:ext cx="12192000" cy="3553430"/>
          </a:xfrm>
          <a:custGeom>
            <a:avLst/>
            <a:gdLst>
              <a:gd name="connsiteX0" fmla="*/ 6796583 w 12192000"/>
              <a:gd name="connsiteY0" fmla="*/ 587 h 3725915"/>
              <a:gd name="connsiteX1" fmla="*/ 7730621 w 12192000"/>
              <a:gd name="connsiteY1" fmla="*/ 178393 h 3725915"/>
              <a:gd name="connsiteX2" fmla="*/ 9275346 w 12192000"/>
              <a:gd name="connsiteY2" fmla="*/ 965479 h 3725915"/>
              <a:gd name="connsiteX3" fmla="*/ 11075783 w 12192000"/>
              <a:gd name="connsiteY3" fmla="*/ 812804 h 3725915"/>
              <a:gd name="connsiteX4" fmla="*/ 12192000 w 12192000"/>
              <a:gd name="connsiteY4" fmla="*/ 586159 h 3725915"/>
              <a:gd name="connsiteX5" fmla="*/ 12192000 w 12192000"/>
              <a:gd name="connsiteY5" fmla="*/ 3725915 h 3725915"/>
              <a:gd name="connsiteX6" fmla="*/ 0 w 12192000"/>
              <a:gd name="connsiteY6" fmla="*/ 3725915 h 3725915"/>
              <a:gd name="connsiteX7" fmla="*/ 0 w 12192000"/>
              <a:gd name="connsiteY7" fmla="*/ 136668 h 3725915"/>
              <a:gd name="connsiteX8" fmla="*/ 1343129 w 12192000"/>
              <a:gd name="connsiteY8" fmla="*/ 327274 h 3725915"/>
              <a:gd name="connsiteX9" fmla="*/ 3122617 w 12192000"/>
              <a:gd name="connsiteY9" fmla="*/ 894357 h 3725915"/>
              <a:gd name="connsiteX10" fmla="*/ 4463129 w 12192000"/>
              <a:gd name="connsiteY10" fmla="*/ 863063 h 3725915"/>
              <a:gd name="connsiteX11" fmla="*/ 5816732 w 12192000"/>
              <a:gd name="connsiteY11" fmla="*/ 209687 h 3725915"/>
              <a:gd name="connsiteX12" fmla="*/ 6796583 w 12192000"/>
              <a:gd name="connsiteY12" fmla="*/ 587 h 372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725915">
                <a:moveTo>
                  <a:pt x="6796583" y="587"/>
                </a:moveTo>
                <a:cubicBezTo>
                  <a:pt x="7131055" y="-6526"/>
                  <a:pt x="7457892" y="50846"/>
                  <a:pt x="7730621" y="178393"/>
                </a:cubicBezTo>
                <a:cubicBezTo>
                  <a:pt x="8304875" y="448656"/>
                  <a:pt x="8712437" y="848838"/>
                  <a:pt x="9275346" y="965479"/>
                </a:cubicBezTo>
                <a:cubicBezTo>
                  <a:pt x="9760583" y="1065052"/>
                  <a:pt x="10388946" y="956945"/>
                  <a:pt x="11075783" y="812804"/>
                </a:cubicBezTo>
                <a:cubicBezTo>
                  <a:pt x="11443200" y="735044"/>
                  <a:pt x="11817600" y="651594"/>
                  <a:pt x="12192000" y="586159"/>
                </a:cubicBezTo>
                <a:lnTo>
                  <a:pt x="12192000" y="3725915"/>
                </a:lnTo>
                <a:lnTo>
                  <a:pt x="0" y="3725915"/>
                </a:lnTo>
                <a:lnTo>
                  <a:pt x="0" y="136668"/>
                </a:lnTo>
                <a:cubicBezTo>
                  <a:pt x="418909" y="122442"/>
                  <a:pt x="889309" y="200202"/>
                  <a:pt x="1343129" y="327274"/>
                </a:cubicBezTo>
                <a:cubicBezTo>
                  <a:pt x="1995055" y="510296"/>
                  <a:pt x="2568438" y="757800"/>
                  <a:pt x="3122617" y="894357"/>
                </a:cubicBezTo>
                <a:cubicBezTo>
                  <a:pt x="3586038" y="1009101"/>
                  <a:pt x="4067783" y="1003410"/>
                  <a:pt x="4463129" y="863063"/>
                </a:cubicBezTo>
                <a:cubicBezTo>
                  <a:pt x="4910838" y="704697"/>
                  <a:pt x="5316654" y="425896"/>
                  <a:pt x="5816732" y="209687"/>
                </a:cubicBezTo>
                <a:cubicBezTo>
                  <a:pt x="6120002" y="79296"/>
                  <a:pt x="6462110" y="7698"/>
                  <a:pt x="6796583" y="5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AFC478-5072-4C1E-AE88-52DC11AAE29A}"/>
              </a:ext>
            </a:extLst>
          </p:cNvPr>
          <p:cNvSpPr/>
          <p:nvPr/>
        </p:nvSpPr>
        <p:spPr>
          <a:xfrm>
            <a:off x="907534" y="1951449"/>
            <a:ext cx="2370732" cy="237073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D1DD9E-C9E1-42FD-8F5B-838917FA13EF}"/>
              </a:ext>
            </a:extLst>
          </p:cNvPr>
          <p:cNvSpPr/>
          <p:nvPr/>
        </p:nvSpPr>
        <p:spPr>
          <a:xfrm>
            <a:off x="8943064" y="3894549"/>
            <a:ext cx="2370732" cy="237073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C03CCD70-721F-45FA-826C-E52BD9E5BC2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ED0C0E-77A7-4A88-968D-6B15B22BBCCF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B900F35F-B826-41BD-9DE6-6763DF0424B8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6991A-F80E-4698-B790-CA4215667B54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09</a:t>
            </a:r>
            <a:endParaRPr lang="en-ID" b="1" dirty="0">
              <a:solidFill>
                <a:schemeClr val="bg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C6DD1-F7EA-4804-8B43-87C4C9DAE65D}"/>
              </a:ext>
            </a:extLst>
          </p:cNvPr>
          <p:cNvSpPr txBox="1"/>
          <p:nvPr/>
        </p:nvSpPr>
        <p:spPr>
          <a:xfrm>
            <a:off x="2973792" y="598187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세포라 브랜드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상관관계 분석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E7025B-A7F0-4B9B-B96E-32C770D309A9}"/>
              </a:ext>
            </a:extLst>
          </p:cNvPr>
          <p:cNvGrpSpPr/>
          <p:nvPr/>
        </p:nvGrpSpPr>
        <p:grpSpPr>
          <a:xfrm>
            <a:off x="5684520" y="1168398"/>
            <a:ext cx="822960" cy="139045"/>
            <a:chOff x="5684520" y="4427127"/>
            <a:chExt cx="822960" cy="139045"/>
          </a:xfrm>
        </p:grpSpPr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53FD959A-3EF8-4C74-B6AB-ACB5544579B6}"/>
                </a:ext>
              </a:extLst>
            </p:cNvPr>
            <p:cNvSpPr/>
            <p:nvPr/>
          </p:nvSpPr>
          <p:spPr>
            <a:xfrm flipV="1">
              <a:off x="5684520" y="4427127"/>
              <a:ext cx="411480" cy="139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1" name="Freeform: Shape 14">
              <a:extLst>
                <a:ext uri="{FF2B5EF4-FFF2-40B4-BE49-F238E27FC236}">
                  <a16:creationId xmlns:a16="http://schemas.microsoft.com/office/drawing/2014/main" id="{4CE3402D-B56B-46D6-BAD9-8D6C30787477}"/>
                </a:ext>
              </a:extLst>
            </p:cNvPr>
            <p:cNvSpPr/>
            <p:nvPr/>
          </p:nvSpPr>
          <p:spPr>
            <a:xfrm flipH="1" flipV="1">
              <a:off x="6096000" y="4427127"/>
              <a:ext cx="411480" cy="1390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AF23520-42CB-4806-988C-EF05E950679F}"/>
              </a:ext>
            </a:extLst>
          </p:cNvPr>
          <p:cNvSpPr/>
          <p:nvPr/>
        </p:nvSpPr>
        <p:spPr>
          <a:xfrm>
            <a:off x="5307907" y="4438663"/>
            <a:ext cx="3360513" cy="1940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11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화장품 진열 방식은 </a:t>
            </a:r>
            <a:r>
              <a:rPr lang="en-US" altLang="ko-KR" sz="20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41%</a:t>
            </a:r>
            <a:r>
              <a:rPr lang="ko-KR" altLang="en-US" sz="20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의 </a:t>
            </a:r>
            <a:r>
              <a:rPr lang="ko-KR" altLang="en-US" sz="11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정적 관계</a:t>
            </a:r>
          </a:p>
          <a:p>
            <a:pPr lvl="0" algn="r">
              <a:lnSpc>
                <a:spcPct val="150000"/>
              </a:lnSpc>
            </a:pPr>
            <a:r>
              <a:rPr lang="ko-KR" altLang="en-US" sz="11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직원 서비스는 </a:t>
            </a:r>
            <a:r>
              <a:rPr lang="en-US" altLang="ko-KR" sz="20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40%</a:t>
            </a:r>
            <a:r>
              <a:rPr lang="ko-KR" altLang="en-US" sz="11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의 정적 관계</a:t>
            </a:r>
          </a:p>
          <a:p>
            <a:pPr lvl="0" algn="r">
              <a:lnSpc>
                <a:spcPct val="150000"/>
              </a:lnSpc>
            </a:pPr>
            <a:r>
              <a:rPr lang="ko-KR" altLang="en-US" sz="11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브랜드 다양성은 </a:t>
            </a:r>
            <a:r>
              <a:rPr lang="en-US" altLang="ko-KR" sz="2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43%</a:t>
            </a:r>
            <a:r>
              <a:rPr lang="ko-KR" altLang="en-US" sz="11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의 정적 관계</a:t>
            </a:r>
          </a:p>
          <a:p>
            <a:pPr lvl="0" algn="r">
              <a:lnSpc>
                <a:spcPct val="150000"/>
              </a:lnSpc>
            </a:pPr>
            <a:r>
              <a:rPr lang="ko-KR" altLang="en-US" sz="11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뷰티 서비스는 </a:t>
            </a:r>
            <a:r>
              <a:rPr lang="en-US" altLang="ko-KR" sz="16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30%</a:t>
            </a:r>
            <a:r>
              <a:rPr lang="ko-KR" altLang="en-US" sz="11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의 정적 관계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9720E7-165F-4B0D-8C76-DDC90ACD4D13}"/>
              </a:ext>
            </a:extLst>
          </p:cNvPr>
          <p:cNvSpPr/>
          <p:nvPr/>
        </p:nvSpPr>
        <p:spPr>
          <a:xfrm>
            <a:off x="4724873" y="3930699"/>
            <a:ext cx="4016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ko-KR" altLang="en-US" sz="1600" b="1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세포라 만족도와 </a:t>
            </a:r>
            <a:endParaRPr lang="en-US" altLang="ko-KR" sz="1600" b="1" dirty="0">
              <a:solidFill>
                <a:schemeClr val="dk1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  <a:p>
            <a:pPr lvl="0" algn="r"/>
            <a:r>
              <a:rPr lang="ko-KR" altLang="en-US" sz="1600" b="1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구매 정도 간 상관관계 </a:t>
            </a:r>
            <a:endParaRPr lang="ko-KR" altLang="en-US" sz="1600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DAED2E-3839-4B56-B7D2-34A3E5010B9A}"/>
              </a:ext>
            </a:extLst>
          </p:cNvPr>
          <p:cNvSpPr/>
          <p:nvPr/>
        </p:nvSpPr>
        <p:spPr>
          <a:xfrm>
            <a:off x="3406834" y="2515529"/>
            <a:ext cx="3629397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미디어</a:t>
            </a:r>
            <a:r>
              <a:rPr lang="en-US" altLang="ko-KR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,  </a:t>
            </a:r>
            <a:r>
              <a:rPr lang="ko-KR" altLang="en-US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옥외 광고는  </a:t>
            </a:r>
            <a:r>
              <a:rPr lang="en-US" altLang="ko-KR" sz="20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27%</a:t>
            </a:r>
            <a:r>
              <a:rPr lang="ko-KR" altLang="en-US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의 정적 관계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유튜버 또는 </a:t>
            </a:r>
            <a:r>
              <a:rPr lang="en-US" altLang="ko-KR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SNS</a:t>
            </a:r>
            <a:r>
              <a:rPr lang="ko-KR" altLang="en-US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는 </a:t>
            </a:r>
            <a:r>
              <a:rPr lang="en-US" altLang="ko-KR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18%</a:t>
            </a:r>
            <a:r>
              <a:rPr lang="ko-KR" altLang="en-US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의 정적 관계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다른 사람들의 이야기는 </a:t>
            </a:r>
            <a:r>
              <a:rPr lang="en-US" altLang="ko-KR" sz="2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37%</a:t>
            </a:r>
            <a:r>
              <a:rPr lang="ko-KR" altLang="en-US" sz="12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의 정적 관계</a:t>
            </a:r>
          </a:p>
          <a:p>
            <a:pPr lvl="0">
              <a:lnSpc>
                <a:spcPct val="150000"/>
              </a:lnSpc>
            </a:pPr>
            <a:endParaRPr lang="ko-KR" altLang="en-US" sz="1200" dirty="0">
              <a:solidFill>
                <a:srgbClr val="7F7F7F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BBA13B-2FCA-4BEB-9A6E-9F8208C5C0D2}"/>
              </a:ext>
            </a:extLst>
          </p:cNvPr>
          <p:cNvSpPr/>
          <p:nvPr/>
        </p:nvSpPr>
        <p:spPr>
          <a:xfrm>
            <a:off x="3381515" y="2038235"/>
            <a:ext cx="4226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세포라 인지도와 </a:t>
            </a:r>
            <a:endParaRPr lang="en-US" altLang="ko-KR" sz="1600" b="1" dirty="0">
              <a:solidFill>
                <a:schemeClr val="dk1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  <a:p>
            <a:pPr lvl="0"/>
            <a:r>
              <a:rPr lang="ko-KR" altLang="en-US" sz="1600" b="1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구매 정도 간 상관관계 </a:t>
            </a:r>
            <a:endParaRPr lang="ko-KR" altLang="en-US" sz="1600" dirty="0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8BE2EC48-84EA-EE42-A1C7-2450C06AD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r="4101"/>
          <a:stretch>
            <a:fillRect/>
          </a:stretch>
        </p:blipFill>
        <p:spPr>
          <a:xfrm>
            <a:off x="1109272" y="2153187"/>
            <a:ext cx="1967255" cy="1967255"/>
          </a:xfrm>
        </p:spPr>
      </p:pic>
      <p:pic>
        <p:nvPicPr>
          <p:cNvPr id="37" name="그림 개체 틀 36">
            <a:extLst>
              <a:ext uri="{FF2B5EF4-FFF2-40B4-BE49-F238E27FC236}">
                <a16:creationId xmlns:a16="http://schemas.microsoft.com/office/drawing/2014/main" id="{E64E84B5-257C-934F-9222-0A6F1D0B8B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5" r="21095"/>
          <a:stretch>
            <a:fillRect/>
          </a:stretch>
        </p:blipFill>
        <p:spPr>
          <a:xfrm>
            <a:off x="9144801" y="4096287"/>
            <a:ext cx="1967255" cy="1967255"/>
          </a:xfrm>
        </p:spPr>
      </p:pic>
    </p:spTree>
    <p:extLst>
      <p:ext uri="{BB962C8B-B14F-4D97-AF65-F5344CB8AC3E}">
        <p14:creationId xmlns:p14="http://schemas.microsoft.com/office/powerpoint/2010/main" val="398196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7">
            <a:extLst>
              <a:ext uri="{FF2B5EF4-FFF2-40B4-BE49-F238E27FC236}">
                <a16:creationId xmlns:a16="http://schemas.microsoft.com/office/drawing/2014/main" id="{834BC76B-8513-4DD1-950C-D8740EB6B3FA}"/>
              </a:ext>
            </a:extLst>
          </p:cNvPr>
          <p:cNvSpPr/>
          <p:nvPr/>
        </p:nvSpPr>
        <p:spPr>
          <a:xfrm flipH="1" flipV="1">
            <a:off x="3669174" y="1724628"/>
            <a:ext cx="8522824" cy="5133370"/>
          </a:xfrm>
          <a:custGeom>
            <a:avLst/>
            <a:gdLst>
              <a:gd name="connsiteX0" fmla="*/ 0 w 4038600"/>
              <a:gd name="connsiteY0" fmla="*/ 0 h 1409700"/>
              <a:gd name="connsiteX1" fmla="*/ 0 w 4038600"/>
              <a:gd name="connsiteY1" fmla="*/ 766763 h 1409700"/>
              <a:gd name="connsiteX2" fmla="*/ 1311593 w 4038600"/>
              <a:gd name="connsiteY2" fmla="*/ 1352550 h 1409700"/>
              <a:gd name="connsiteX3" fmla="*/ 3412808 w 4038600"/>
              <a:gd name="connsiteY3" fmla="*/ 614363 h 1409700"/>
              <a:gd name="connsiteX4" fmla="*/ 4041458 w 4038600"/>
              <a:gd name="connsiteY4" fmla="*/ 953 h 1409700"/>
              <a:gd name="connsiteX5" fmla="*/ 0 w 4038600"/>
              <a:gd name="connsiteY5" fmla="*/ 953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600" h="1409700">
                <a:moveTo>
                  <a:pt x="0" y="0"/>
                </a:moveTo>
                <a:lnTo>
                  <a:pt x="0" y="766763"/>
                </a:lnTo>
                <a:cubicBezTo>
                  <a:pt x="210503" y="1273493"/>
                  <a:pt x="787718" y="1536383"/>
                  <a:pt x="1311593" y="1352550"/>
                </a:cubicBezTo>
                <a:lnTo>
                  <a:pt x="3412808" y="614363"/>
                </a:lnTo>
                <a:cubicBezTo>
                  <a:pt x="3712845" y="508635"/>
                  <a:pt x="3934778" y="278130"/>
                  <a:pt x="4041458" y="953"/>
                </a:cubicBezTo>
                <a:lnTo>
                  <a:pt x="0" y="95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C4A3CE6C-681D-40FA-92A3-96432C7F7AA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D58AAA-E983-45A0-BF58-4ABB44403E0C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824B11FF-726E-449C-BA17-8A03F0E4CAB9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10DAC9-E00A-461D-B595-A028C5840640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10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42419-8D21-48E2-B1DC-16C5D5B241B0}"/>
              </a:ext>
            </a:extLst>
          </p:cNvPr>
          <p:cNvSpPr txBox="1"/>
          <p:nvPr/>
        </p:nvSpPr>
        <p:spPr>
          <a:xfrm>
            <a:off x="827816" y="1503921"/>
            <a:ext cx="3919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머신러닝을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사용한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분석</a:t>
            </a:r>
            <a:endParaRPr lang="id-ID" altLang="ko-KR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B4843-9B3D-4A30-9ED7-2AA97E0422C4}"/>
              </a:ext>
            </a:extLst>
          </p:cNvPr>
          <p:cNvGrpSpPr/>
          <p:nvPr/>
        </p:nvGrpSpPr>
        <p:grpSpPr>
          <a:xfrm flipV="1">
            <a:off x="946027" y="2622083"/>
            <a:ext cx="822960" cy="139045"/>
            <a:chOff x="5163668" y="4143099"/>
            <a:chExt cx="4474514" cy="102619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030F8F-FC8E-490E-B1A4-D79AE630046F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EEDDB13B-B6F2-4B34-944B-5540FFFBC668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946834C-A918-4401-8AB1-3B0FC325A050}"/>
              </a:ext>
            </a:extLst>
          </p:cNvPr>
          <p:cNvSpPr txBox="1"/>
          <p:nvPr/>
        </p:nvSpPr>
        <p:spPr>
          <a:xfrm>
            <a:off x="840351" y="2857228"/>
            <a:ext cx="3791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highlight>
                  <a:srgbClr val="FFFFFF"/>
                </a:highlight>
                <a:latin typeface="AppleGothic" pitchFamily="2" charset="-127"/>
                <a:ea typeface="AppleGothic" pitchFamily="2" charset="-127"/>
              </a:rPr>
              <a:t>친구에게 추천해준다고 말하는 사람들은 어떤 만족도가 가장 높았을까</a:t>
            </a:r>
            <a:r>
              <a:rPr kumimoji="1" lang="en-US" altLang="ko-KR" sz="1600" b="1" dirty="0">
                <a:highlight>
                  <a:srgbClr val="FFFFFF"/>
                </a:highlight>
                <a:latin typeface="AppleGothic" pitchFamily="2" charset="-127"/>
                <a:ea typeface="AppleGothic" pitchFamily="2" charset="-127"/>
              </a:rPr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8E7997-6603-4941-84B7-2C7C91825EC8}"/>
              </a:ext>
            </a:extLst>
          </p:cNvPr>
          <p:cNvSpPr txBox="1"/>
          <p:nvPr/>
        </p:nvSpPr>
        <p:spPr>
          <a:xfrm>
            <a:off x="840349" y="3392343"/>
            <a:ext cx="3929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Randomforest</a:t>
            </a:r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머신러닝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기법을 통해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, 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뷰티 서비스에 높은 점수를 준 사람들이 다른 서비스에 높은 점수를 준 사람보다 친구에게 추천해 줄 확률이 더 높다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는 것을 확인했다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784D2-0AED-1148-B276-38FE9AE45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3" t="3945" r="7536" b="9468"/>
          <a:stretch/>
        </p:blipFill>
        <p:spPr>
          <a:xfrm rot="791024">
            <a:off x="5827906" y="1472440"/>
            <a:ext cx="3786687" cy="3559222"/>
          </a:xfrm>
          <a:prstGeom prst="ellipse">
            <a:avLst/>
          </a:prstGeom>
        </p:spPr>
      </p:pic>
      <p:sp>
        <p:nvSpPr>
          <p:cNvPr id="27" name="도넛[D] 26">
            <a:extLst>
              <a:ext uri="{FF2B5EF4-FFF2-40B4-BE49-F238E27FC236}">
                <a16:creationId xmlns:a16="http://schemas.microsoft.com/office/drawing/2014/main" id="{F2C417B5-CB62-134A-AAF9-8ECE8D3C1965}"/>
              </a:ext>
            </a:extLst>
          </p:cNvPr>
          <p:cNvSpPr/>
          <p:nvPr/>
        </p:nvSpPr>
        <p:spPr>
          <a:xfrm>
            <a:off x="5610002" y="1202560"/>
            <a:ext cx="4222497" cy="4098982"/>
          </a:xfrm>
          <a:prstGeom prst="donut">
            <a:avLst>
              <a:gd name="adj" fmla="val 6957"/>
            </a:avLst>
          </a:prstGeom>
          <a:solidFill>
            <a:srgbClr val="FA6500"/>
          </a:solidFill>
          <a:ln>
            <a:solidFill>
              <a:srgbClr val="FA6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AA506-75B5-B948-8E16-6797F5C630C4}"/>
              </a:ext>
            </a:extLst>
          </p:cNvPr>
          <p:cNvSpPr txBox="1"/>
          <p:nvPr/>
        </p:nvSpPr>
        <p:spPr>
          <a:xfrm>
            <a:off x="7221635" y="4022848"/>
            <a:ext cx="134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AppleGothic" pitchFamily="2" charset="-127"/>
                <a:ea typeface="AppleGothic" pitchFamily="2" charset="-127"/>
              </a:rPr>
              <a:t>뷰티 서비스</a:t>
            </a:r>
          </a:p>
        </p:txBody>
      </p:sp>
    </p:spTree>
    <p:extLst>
      <p:ext uri="{BB962C8B-B14F-4D97-AF65-F5344CB8AC3E}">
        <p14:creationId xmlns:p14="http://schemas.microsoft.com/office/powerpoint/2010/main" val="168572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78764AB-5EAE-45ED-8735-237131A884DA}"/>
              </a:ext>
            </a:extLst>
          </p:cNvPr>
          <p:cNvSpPr/>
          <p:nvPr/>
        </p:nvSpPr>
        <p:spPr>
          <a:xfrm>
            <a:off x="1" y="4988690"/>
            <a:ext cx="12192000" cy="1869312"/>
          </a:xfrm>
          <a:custGeom>
            <a:avLst/>
            <a:gdLst>
              <a:gd name="connsiteX0" fmla="*/ 8592315 w 12192000"/>
              <a:gd name="connsiteY0" fmla="*/ 1230 h 2390799"/>
              <a:gd name="connsiteX1" fmla="*/ 11304804 w 12192000"/>
              <a:gd name="connsiteY1" fmla="*/ 890247 h 2390799"/>
              <a:gd name="connsiteX2" fmla="*/ 12099974 w 12192000"/>
              <a:gd name="connsiteY2" fmla="*/ 1560509 h 2390799"/>
              <a:gd name="connsiteX3" fmla="*/ 12192000 w 12192000"/>
              <a:gd name="connsiteY3" fmla="*/ 1660228 h 2390799"/>
              <a:gd name="connsiteX4" fmla="*/ 12192000 w 12192000"/>
              <a:gd name="connsiteY4" fmla="*/ 2390798 h 2390799"/>
              <a:gd name="connsiteX5" fmla="*/ 0 w 12192000"/>
              <a:gd name="connsiteY5" fmla="*/ 2390799 h 2390799"/>
              <a:gd name="connsiteX6" fmla="*/ 0 w 12192000"/>
              <a:gd name="connsiteY6" fmla="*/ 1548916 h 2390799"/>
              <a:gd name="connsiteX7" fmla="*/ 76772 w 12192000"/>
              <a:gd name="connsiteY7" fmla="*/ 1479366 h 2390799"/>
              <a:gd name="connsiteX8" fmla="*/ 2468031 w 12192000"/>
              <a:gd name="connsiteY8" fmla="*/ 750849 h 2390799"/>
              <a:gd name="connsiteX9" fmla="*/ 4685819 w 12192000"/>
              <a:gd name="connsiteY9" fmla="*/ 1034204 h 2390799"/>
              <a:gd name="connsiteX10" fmla="*/ 7712943 w 12192000"/>
              <a:gd name="connsiteY10" fmla="*/ 79366 h 2390799"/>
              <a:gd name="connsiteX11" fmla="*/ 8592315 w 12192000"/>
              <a:gd name="connsiteY11" fmla="*/ 1230 h 239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390799">
                <a:moveTo>
                  <a:pt x="8592315" y="1230"/>
                </a:moveTo>
                <a:cubicBezTo>
                  <a:pt x="9506654" y="23213"/>
                  <a:pt x="10497129" y="339050"/>
                  <a:pt x="11304804" y="890247"/>
                </a:cubicBezTo>
                <a:cubicBezTo>
                  <a:pt x="11598430" y="1090564"/>
                  <a:pt x="11863528" y="1316454"/>
                  <a:pt x="12099974" y="1560509"/>
                </a:cubicBezTo>
                <a:lnTo>
                  <a:pt x="12192000" y="1660228"/>
                </a:lnTo>
                <a:lnTo>
                  <a:pt x="12192000" y="2390798"/>
                </a:lnTo>
                <a:lnTo>
                  <a:pt x="0" y="2390799"/>
                </a:lnTo>
                <a:lnTo>
                  <a:pt x="0" y="1548916"/>
                </a:lnTo>
                <a:lnTo>
                  <a:pt x="76772" y="1479366"/>
                </a:lnTo>
                <a:cubicBezTo>
                  <a:pt x="682049" y="988875"/>
                  <a:pt x="1522787" y="692058"/>
                  <a:pt x="2468031" y="750849"/>
                </a:cubicBezTo>
                <a:cubicBezTo>
                  <a:pt x="3201221" y="796351"/>
                  <a:pt x="3967902" y="1048381"/>
                  <a:pt x="4685819" y="1034204"/>
                </a:cubicBezTo>
                <a:cubicBezTo>
                  <a:pt x="5844510" y="1011266"/>
                  <a:pt x="6643872" y="310454"/>
                  <a:pt x="7712943" y="79366"/>
                </a:cubicBezTo>
                <a:cubicBezTo>
                  <a:pt x="7991214" y="19226"/>
                  <a:pt x="8287534" y="-6097"/>
                  <a:pt x="8592315" y="123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8C3839-4CD5-471E-838C-F2965A9F95FC}"/>
              </a:ext>
            </a:extLst>
          </p:cNvPr>
          <p:cNvSpPr/>
          <p:nvPr/>
        </p:nvSpPr>
        <p:spPr>
          <a:xfrm>
            <a:off x="2873555" y="2033406"/>
            <a:ext cx="6560005" cy="445476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6B5BBF98-E01B-4382-984A-EC683A372AA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83FD8E-95FC-4493-A682-11B74789D490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6CDE828-0CE5-4466-8B0F-AE5E708C1D44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FB69-36E2-453E-AFBC-B5AD1EE08E86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11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0CC5B6-643C-41A7-BC9B-7CC6C4E395E8}"/>
              </a:ext>
            </a:extLst>
          </p:cNvPr>
          <p:cNvGrpSpPr/>
          <p:nvPr/>
        </p:nvGrpSpPr>
        <p:grpSpPr>
          <a:xfrm flipV="1">
            <a:off x="5684520" y="1055329"/>
            <a:ext cx="822960" cy="139045"/>
            <a:chOff x="5163668" y="4143099"/>
            <a:chExt cx="4474514" cy="1026196"/>
          </a:xfrm>
        </p:grpSpPr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5A448EA1-1569-4D96-8900-F8B255F31AD6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671CB5AF-17F0-422A-8396-37B20FEB1553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3A23597-64C0-47F1-9525-AE3D042CF446}"/>
              </a:ext>
            </a:extLst>
          </p:cNvPr>
          <p:cNvSpPr/>
          <p:nvPr/>
        </p:nvSpPr>
        <p:spPr>
          <a:xfrm>
            <a:off x="1241149" y="1267996"/>
            <a:ext cx="9903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대는 화장품 진열 방식에 가장 만족한 반면 직원 서비스에는 가장 낮은 점수를 주었다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또한 직원 서비스는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20-30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대 에게도 가장 낮은 만족도 평가를 받아 직원 서비스 개선이 필요해 보인다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C1578E-1EB6-BD49-A8A3-85B94BF2EB42}"/>
              </a:ext>
            </a:extLst>
          </p:cNvPr>
          <p:cNvSpPr txBox="1"/>
          <p:nvPr/>
        </p:nvSpPr>
        <p:spPr>
          <a:xfrm>
            <a:off x="3540139" y="451420"/>
            <a:ext cx="593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연령대 별 서비스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만족도 비교</a:t>
            </a:r>
            <a:endParaRPr lang="id-ID" altLang="ko-KR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AC8D7339-AFD6-3844-B62B-A10B9ECC8F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" b="956"/>
          <a:stretch>
            <a:fillRect/>
          </a:stretch>
        </p:blipFill>
        <p:spPr>
          <a:xfrm>
            <a:off x="3144521" y="2328324"/>
            <a:ext cx="5990164" cy="3905471"/>
          </a:xfrm>
        </p:spPr>
      </p:pic>
    </p:spTree>
    <p:extLst>
      <p:ext uri="{BB962C8B-B14F-4D97-AF65-F5344CB8AC3E}">
        <p14:creationId xmlns:p14="http://schemas.microsoft.com/office/powerpoint/2010/main" val="168301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78764AB-5EAE-45ED-8735-237131A884DA}"/>
              </a:ext>
            </a:extLst>
          </p:cNvPr>
          <p:cNvSpPr/>
          <p:nvPr/>
        </p:nvSpPr>
        <p:spPr>
          <a:xfrm>
            <a:off x="1" y="4988690"/>
            <a:ext cx="12192000" cy="1869312"/>
          </a:xfrm>
          <a:custGeom>
            <a:avLst/>
            <a:gdLst>
              <a:gd name="connsiteX0" fmla="*/ 8592315 w 12192000"/>
              <a:gd name="connsiteY0" fmla="*/ 1230 h 2390799"/>
              <a:gd name="connsiteX1" fmla="*/ 11304804 w 12192000"/>
              <a:gd name="connsiteY1" fmla="*/ 890247 h 2390799"/>
              <a:gd name="connsiteX2" fmla="*/ 12099974 w 12192000"/>
              <a:gd name="connsiteY2" fmla="*/ 1560509 h 2390799"/>
              <a:gd name="connsiteX3" fmla="*/ 12192000 w 12192000"/>
              <a:gd name="connsiteY3" fmla="*/ 1660228 h 2390799"/>
              <a:gd name="connsiteX4" fmla="*/ 12192000 w 12192000"/>
              <a:gd name="connsiteY4" fmla="*/ 2390798 h 2390799"/>
              <a:gd name="connsiteX5" fmla="*/ 0 w 12192000"/>
              <a:gd name="connsiteY5" fmla="*/ 2390799 h 2390799"/>
              <a:gd name="connsiteX6" fmla="*/ 0 w 12192000"/>
              <a:gd name="connsiteY6" fmla="*/ 1548916 h 2390799"/>
              <a:gd name="connsiteX7" fmla="*/ 76772 w 12192000"/>
              <a:gd name="connsiteY7" fmla="*/ 1479366 h 2390799"/>
              <a:gd name="connsiteX8" fmla="*/ 2468031 w 12192000"/>
              <a:gd name="connsiteY8" fmla="*/ 750849 h 2390799"/>
              <a:gd name="connsiteX9" fmla="*/ 4685819 w 12192000"/>
              <a:gd name="connsiteY9" fmla="*/ 1034204 h 2390799"/>
              <a:gd name="connsiteX10" fmla="*/ 7712943 w 12192000"/>
              <a:gd name="connsiteY10" fmla="*/ 79366 h 2390799"/>
              <a:gd name="connsiteX11" fmla="*/ 8592315 w 12192000"/>
              <a:gd name="connsiteY11" fmla="*/ 1230 h 239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390799">
                <a:moveTo>
                  <a:pt x="8592315" y="1230"/>
                </a:moveTo>
                <a:cubicBezTo>
                  <a:pt x="9506654" y="23213"/>
                  <a:pt x="10497129" y="339050"/>
                  <a:pt x="11304804" y="890247"/>
                </a:cubicBezTo>
                <a:cubicBezTo>
                  <a:pt x="11598430" y="1090564"/>
                  <a:pt x="11863528" y="1316454"/>
                  <a:pt x="12099974" y="1560509"/>
                </a:cubicBezTo>
                <a:lnTo>
                  <a:pt x="12192000" y="1660228"/>
                </a:lnTo>
                <a:lnTo>
                  <a:pt x="12192000" y="2390798"/>
                </a:lnTo>
                <a:lnTo>
                  <a:pt x="0" y="2390799"/>
                </a:lnTo>
                <a:lnTo>
                  <a:pt x="0" y="1548916"/>
                </a:lnTo>
                <a:lnTo>
                  <a:pt x="76772" y="1479366"/>
                </a:lnTo>
                <a:cubicBezTo>
                  <a:pt x="682049" y="988875"/>
                  <a:pt x="1522787" y="692058"/>
                  <a:pt x="2468031" y="750849"/>
                </a:cubicBezTo>
                <a:cubicBezTo>
                  <a:pt x="3201221" y="796351"/>
                  <a:pt x="3967902" y="1048381"/>
                  <a:pt x="4685819" y="1034204"/>
                </a:cubicBezTo>
                <a:cubicBezTo>
                  <a:pt x="5844510" y="1011266"/>
                  <a:pt x="6643872" y="310454"/>
                  <a:pt x="7712943" y="79366"/>
                </a:cubicBezTo>
                <a:cubicBezTo>
                  <a:pt x="7991214" y="19226"/>
                  <a:pt x="8287534" y="-6097"/>
                  <a:pt x="8592315" y="123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8C3839-4CD5-471E-838C-F2965A9F95FC}"/>
              </a:ext>
            </a:extLst>
          </p:cNvPr>
          <p:cNvSpPr/>
          <p:nvPr/>
        </p:nvSpPr>
        <p:spPr>
          <a:xfrm>
            <a:off x="2873555" y="1929156"/>
            <a:ext cx="6559200" cy="4453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6B5BBF98-E01B-4382-984A-EC683A372AA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83FD8E-95FC-4493-A682-11B74789D490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6CDE828-0CE5-4466-8B0F-AE5E708C1D44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FB69-36E2-453E-AFBC-B5AD1EE08E86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12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0CC5B6-643C-41A7-BC9B-7CC6C4E395E8}"/>
              </a:ext>
            </a:extLst>
          </p:cNvPr>
          <p:cNvGrpSpPr/>
          <p:nvPr/>
        </p:nvGrpSpPr>
        <p:grpSpPr>
          <a:xfrm flipV="1">
            <a:off x="5684520" y="1055329"/>
            <a:ext cx="822960" cy="139045"/>
            <a:chOff x="5163668" y="4143099"/>
            <a:chExt cx="4474514" cy="1026196"/>
          </a:xfrm>
        </p:grpSpPr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5A448EA1-1569-4D96-8900-F8B255F31AD6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671CB5AF-17F0-422A-8396-37B20FEB1553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pic>
        <p:nvPicPr>
          <p:cNvPr id="23" name="그림 개체 틀 22">
            <a:extLst>
              <a:ext uri="{FF2B5EF4-FFF2-40B4-BE49-F238E27FC236}">
                <a16:creationId xmlns:a16="http://schemas.microsoft.com/office/drawing/2014/main" id="{0DEB6D45-5868-6A4E-B53C-8A2DD5B38D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" b="552"/>
          <a:stretch>
            <a:fillRect/>
          </a:stretch>
        </p:blipFill>
        <p:spPr>
          <a:xfrm>
            <a:off x="3144520" y="2218691"/>
            <a:ext cx="5985454" cy="3902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84F89-62B2-754B-878F-E4215C4A47F2}"/>
              </a:ext>
            </a:extLst>
          </p:cNvPr>
          <p:cNvSpPr txBox="1"/>
          <p:nvPr/>
        </p:nvSpPr>
        <p:spPr>
          <a:xfrm>
            <a:off x="3540139" y="451420"/>
            <a:ext cx="593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연령대 별 브랜드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인식도 비교</a:t>
            </a:r>
            <a:endParaRPr lang="id-ID" altLang="ko-KR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78CF361F-20EF-F842-9431-828DC1C9CA3E}"/>
              </a:ext>
            </a:extLst>
          </p:cNvPr>
          <p:cNvSpPr/>
          <p:nvPr/>
        </p:nvSpPr>
        <p:spPr>
          <a:xfrm>
            <a:off x="1241149" y="1267996"/>
            <a:ext cx="9903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대의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PB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상품 경험은 모든 연령 중 가장 낮게 나타났다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다른 항목에서는 가장 높은 수치를 차지하는 것으로 보아 세포라 라는 브랜드를 다양하게 인지하고 있다고 생각했을 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PB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상품에 대한 관심은 매우 낮다고 볼 수 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1568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9396216-5B09-294F-BC51-8DEA71C70CAB}"/>
              </a:ext>
            </a:extLst>
          </p:cNvPr>
          <p:cNvGrpSpPr/>
          <p:nvPr/>
        </p:nvGrpSpPr>
        <p:grpSpPr>
          <a:xfrm>
            <a:off x="1326013" y="1828800"/>
            <a:ext cx="4217279" cy="3785616"/>
            <a:chOff x="1477286" y="2434452"/>
            <a:chExt cx="3986533" cy="306694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6DF1073-2D08-485E-AA3C-70F95BA630F0}"/>
                </a:ext>
              </a:extLst>
            </p:cNvPr>
            <p:cNvSpPr/>
            <p:nvPr/>
          </p:nvSpPr>
          <p:spPr>
            <a:xfrm>
              <a:off x="2512770" y="5122710"/>
              <a:ext cx="1522742" cy="378690"/>
            </a:xfrm>
            <a:custGeom>
              <a:avLst/>
              <a:gdLst>
                <a:gd name="connsiteX0" fmla="*/ 404356 w 491965"/>
                <a:gd name="connsiteY0" fmla="*/ 124893 h 119667"/>
                <a:gd name="connsiteX1" fmla="*/ 503839 w 491965"/>
                <a:gd name="connsiteY1" fmla="*/ 62440 h 119667"/>
                <a:gd name="connsiteX2" fmla="*/ 404356 w 491965"/>
                <a:gd name="connsiteY2" fmla="*/ 0 h 119667"/>
                <a:gd name="connsiteX3" fmla="*/ 99483 w 491965"/>
                <a:gd name="connsiteY3" fmla="*/ 0 h 119667"/>
                <a:gd name="connsiteX4" fmla="*/ 0 w 491965"/>
                <a:gd name="connsiteY4" fmla="*/ 62440 h 119667"/>
                <a:gd name="connsiteX5" fmla="*/ 99483 w 491965"/>
                <a:gd name="connsiteY5" fmla="*/ 124893 h 119667"/>
                <a:gd name="connsiteX6" fmla="*/ 404356 w 491965"/>
                <a:gd name="connsiteY6" fmla="*/ 124893 h 11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965" h="119667">
                  <a:moveTo>
                    <a:pt x="404356" y="124893"/>
                  </a:moveTo>
                  <a:cubicBezTo>
                    <a:pt x="459296" y="124893"/>
                    <a:pt x="503839" y="96917"/>
                    <a:pt x="503839" y="62440"/>
                  </a:cubicBezTo>
                  <a:cubicBezTo>
                    <a:pt x="503839" y="27949"/>
                    <a:pt x="459296" y="0"/>
                    <a:pt x="404356" y="0"/>
                  </a:cubicBezTo>
                  <a:lnTo>
                    <a:pt x="99483" y="0"/>
                  </a:lnTo>
                  <a:cubicBezTo>
                    <a:pt x="44530" y="0"/>
                    <a:pt x="0" y="27949"/>
                    <a:pt x="0" y="62440"/>
                  </a:cubicBezTo>
                  <a:cubicBezTo>
                    <a:pt x="0" y="96917"/>
                    <a:pt x="44530" y="124893"/>
                    <a:pt x="99483" y="124893"/>
                  </a:cubicBezTo>
                  <a:lnTo>
                    <a:pt x="404356" y="12489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37" name="Rectangle: Diagonal Corners Rounded 36">
              <a:extLst>
                <a:ext uri="{FF2B5EF4-FFF2-40B4-BE49-F238E27FC236}">
                  <a16:creationId xmlns:a16="http://schemas.microsoft.com/office/drawing/2014/main" id="{4730BF5E-7ED5-45D0-8376-E4BB76558612}"/>
                </a:ext>
              </a:extLst>
            </p:cNvPr>
            <p:cNvSpPr/>
            <p:nvPr/>
          </p:nvSpPr>
          <p:spPr>
            <a:xfrm rot="2700000">
              <a:off x="3008403" y="3375366"/>
              <a:ext cx="1212045" cy="1936330"/>
            </a:xfrm>
            <a:prstGeom prst="round2DiagRect">
              <a:avLst>
                <a:gd name="adj1" fmla="val 30226"/>
                <a:gd name="adj2" fmla="val 0"/>
              </a:avLst>
            </a:prstGeom>
            <a:solidFill>
              <a:schemeClr val="accent4">
                <a:lumMod val="75000"/>
              </a:schemeClr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C3D0166-AFD2-452B-A5D3-636B91A18369}"/>
                </a:ext>
              </a:extLst>
            </p:cNvPr>
            <p:cNvSpPr/>
            <p:nvPr/>
          </p:nvSpPr>
          <p:spPr>
            <a:xfrm>
              <a:off x="2284173" y="3642119"/>
              <a:ext cx="344350" cy="336058"/>
            </a:xfrm>
            <a:custGeom>
              <a:avLst/>
              <a:gdLst>
                <a:gd name="connsiteX0" fmla="*/ 249995 w 292519"/>
                <a:gd name="connsiteY0" fmla="*/ 42502 h 279223"/>
                <a:gd name="connsiteX1" fmla="*/ 249995 w 292519"/>
                <a:gd name="connsiteY1" fmla="*/ 247651 h 279223"/>
                <a:gd name="connsiteX2" fmla="*/ 42891 w 292519"/>
                <a:gd name="connsiteY2" fmla="*/ 247651 h 279223"/>
                <a:gd name="connsiteX3" fmla="*/ 42891 w 292519"/>
                <a:gd name="connsiteY3" fmla="*/ 42502 h 279223"/>
                <a:gd name="connsiteX4" fmla="*/ 249995 w 292519"/>
                <a:gd name="connsiteY4" fmla="*/ 42502 h 27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19" h="279223">
                  <a:moveTo>
                    <a:pt x="249995" y="42502"/>
                  </a:moveTo>
                  <a:cubicBezTo>
                    <a:pt x="307183" y="99144"/>
                    <a:pt x="307183" y="190996"/>
                    <a:pt x="249995" y="247651"/>
                  </a:cubicBezTo>
                  <a:cubicBezTo>
                    <a:pt x="192807" y="304307"/>
                    <a:pt x="100078" y="304307"/>
                    <a:pt x="42891" y="247651"/>
                  </a:cubicBezTo>
                  <a:cubicBezTo>
                    <a:pt x="-14297" y="190996"/>
                    <a:pt x="-14297" y="99144"/>
                    <a:pt x="42891" y="42502"/>
                  </a:cubicBezTo>
                  <a:cubicBezTo>
                    <a:pt x="100078" y="-14167"/>
                    <a:pt x="192807" y="-14167"/>
                    <a:pt x="249995" y="42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3414CE7-739B-4672-A861-ABF83AF003A2}"/>
                </a:ext>
              </a:extLst>
            </p:cNvPr>
            <p:cNvSpPr/>
            <p:nvPr/>
          </p:nvSpPr>
          <p:spPr>
            <a:xfrm>
              <a:off x="1922173" y="2835800"/>
              <a:ext cx="579133" cy="565186"/>
            </a:xfrm>
            <a:custGeom>
              <a:avLst/>
              <a:gdLst>
                <a:gd name="connsiteX0" fmla="*/ 249995 w 292519"/>
                <a:gd name="connsiteY0" fmla="*/ 42502 h 279223"/>
                <a:gd name="connsiteX1" fmla="*/ 249995 w 292519"/>
                <a:gd name="connsiteY1" fmla="*/ 247651 h 279223"/>
                <a:gd name="connsiteX2" fmla="*/ 42891 w 292519"/>
                <a:gd name="connsiteY2" fmla="*/ 247651 h 279223"/>
                <a:gd name="connsiteX3" fmla="*/ 42891 w 292519"/>
                <a:gd name="connsiteY3" fmla="*/ 42502 h 279223"/>
                <a:gd name="connsiteX4" fmla="*/ 249995 w 292519"/>
                <a:gd name="connsiteY4" fmla="*/ 42502 h 27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19" h="279223">
                  <a:moveTo>
                    <a:pt x="249995" y="42502"/>
                  </a:moveTo>
                  <a:cubicBezTo>
                    <a:pt x="307183" y="99144"/>
                    <a:pt x="307183" y="190996"/>
                    <a:pt x="249995" y="247651"/>
                  </a:cubicBezTo>
                  <a:cubicBezTo>
                    <a:pt x="192807" y="304307"/>
                    <a:pt x="100078" y="304307"/>
                    <a:pt x="42891" y="247651"/>
                  </a:cubicBezTo>
                  <a:cubicBezTo>
                    <a:pt x="-14297" y="190996"/>
                    <a:pt x="-14297" y="99144"/>
                    <a:pt x="42891" y="42502"/>
                  </a:cubicBezTo>
                  <a:cubicBezTo>
                    <a:pt x="100078" y="-14167"/>
                    <a:pt x="192807" y="-14167"/>
                    <a:pt x="249995" y="42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74247F-0DBE-47D1-A074-9AE9E038EE43}"/>
                </a:ext>
              </a:extLst>
            </p:cNvPr>
            <p:cNvSpPr/>
            <p:nvPr/>
          </p:nvSpPr>
          <p:spPr>
            <a:xfrm>
              <a:off x="1477286" y="3118393"/>
              <a:ext cx="219131" cy="224038"/>
            </a:xfrm>
            <a:custGeom>
              <a:avLst/>
              <a:gdLst>
                <a:gd name="connsiteX0" fmla="*/ 161727 w 186149"/>
                <a:gd name="connsiteY0" fmla="*/ 27494 h 186149"/>
                <a:gd name="connsiteX1" fmla="*/ 161727 w 186149"/>
                <a:gd name="connsiteY1" fmla="*/ 160231 h 186149"/>
                <a:gd name="connsiteX2" fmla="*/ 27753 w 186149"/>
                <a:gd name="connsiteY2" fmla="*/ 160231 h 186149"/>
                <a:gd name="connsiteX3" fmla="*/ 27753 w 186149"/>
                <a:gd name="connsiteY3" fmla="*/ 27494 h 186149"/>
                <a:gd name="connsiteX4" fmla="*/ 161727 w 186149"/>
                <a:gd name="connsiteY4" fmla="*/ 27494 h 1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49" h="186149">
                  <a:moveTo>
                    <a:pt x="161727" y="27494"/>
                  </a:moveTo>
                  <a:cubicBezTo>
                    <a:pt x="198731" y="64138"/>
                    <a:pt x="198731" y="123573"/>
                    <a:pt x="161727" y="160231"/>
                  </a:cubicBezTo>
                  <a:cubicBezTo>
                    <a:pt x="124736" y="196863"/>
                    <a:pt x="64743" y="196863"/>
                    <a:pt x="27753" y="160231"/>
                  </a:cubicBezTo>
                  <a:cubicBezTo>
                    <a:pt x="-9251" y="123573"/>
                    <a:pt x="-9251" y="64138"/>
                    <a:pt x="27753" y="27494"/>
                  </a:cubicBezTo>
                  <a:cubicBezTo>
                    <a:pt x="64743" y="-9165"/>
                    <a:pt x="124736" y="-9165"/>
                    <a:pt x="161727" y="27494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0A4C92-951E-47E3-88D3-C297C1AD4DDC}"/>
                </a:ext>
              </a:extLst>
            </p:cNvPr>
            <p:cNvSpPr/>
            <p:nvPr/>
          </p:nvSpPr>
          <p:spPr>
            <a:xfrm rot="2700000">
              <a:off x="4036542" y="2431999"/>
              <a:ext cx="219131" cy="224038"/>
            </a:xfrm>
            <a:custGeom>
              <a:avLst/>
              <a:gdLst>
                <a:gd name="connsiteX0" fmla="*/ 161727 w 186149"/>
                <a:gd name="connsiteY0" fmla="*/ 27494 h 186149"/>
                <a:gd name="connsiteX1" fmla="*/ 161727 w 186149"/>
                <a:gd name="connsiteY1" fmla="*/ 160231 h 186149"/>
                <a:gd name="connsiteX2" fmla="*/ 27753 w 186149"/>
                <a:gd name="connsiteY2" fmla="*/ 160231 h 186149"/>
                <a:gd name="connsiteX3" fmla="*/ 27753 w 186149"/>
                <a:gd name="connsiteY3" fmla="*/ 27494 h 186149"/>
                <a:gd name="connsiteX4" fmla="*/ 161727 w 186149"/>
                <a:gd name="connsiteY4" fmla="*/ 27494 h 18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149" h="186149">
                  <a:moveTo>
                    <a:pt x="161727" y="27494"/>
                  </a:moveTo>
                  <a:cubicBezTo>
                    <a:pt x="198731" y="64138"/>
                    <a:pt x="198731" y="123573"/>
                    <a:pt x="161727" y="160231"/>
                  </a:cubicBezTo>
                  <a:cubicBezTo>
                    <a:pt x="124736" y="196863"/>
                    <a:pt x="64743" y="196863"/>
                    <a:pt x="27753" y="160231"/>
                  </a:cubicBezTo>
                  <a:cubicBezTo>
                    <a:pt x="-9251" y="123573"/>
                    <a:pt x="-9251" y="64138"/>
                    <a:pt x="27753" y="27494"/>
                  </a:cubicBezTo>
                  <a:cubicBezTo>
                    <a:pt x="64743" y="-9165"/>
                    <a:pt x="124736" y="-9165"/>
                    <a:pt x="161727" y="2749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9" name="Rectangle: Diagonal Corners Rounded 8">
              <a:extLst>
                <a:ext uri="{FF2B5EF4-FFF2-40B4-BE49-F238E27FC236}">
                  <a16:creationId xmlns:a16="http://schemas.microsoft.com/office/drawing/2014/main" id="{A5FD940A-B4E8-446B-ACB8-DB4B1396BFDE}"/>
                </a:ext>
              </a:extLst>
            </p:cNvPr>
            <p:cNvSpPr/>
            <p:nvPr/>
          </p:nvSpPr>
          <p:spPr>
            <a:xfrm rot="2700000">
              <a:off x="2785510" y="3357299"/>
              <a:ext cx="1283877" cy="1936330"/>
            </a:xfrm>
            <a:prstGeom prst="round2DiagRect">
              <a:avLst>
                <a:gd name="adj1" fmla="val 30226"/>
                <a:gd name="adj2" fmla="val 0"/>
              </a:avLst>
            </a:prstGeom>
            <a:solidFill>
              <a:srgbClr val="FBB713"/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236ED3D-9DF5-4D33-A594-40604A0FCA22}"/>
                </a:ext>
              </a:extLst>
            </p:cNvPr>
            <p:cNvSpPr/>
            <p:nvPr/>
          </p:nvSpPr>
          <p:spPr>
            <a:xfrm rot="2700000">
              <a:off x="3887379" y="3529098"/>
              <a:ext cx="532177" cy="2560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2" name="Rectangle: Top Corners Snipped 11">
              <a:extLst>
                <a:ext uri="{FF2B5EF4-FFF2-40B4-BE49-F238E27FC236}">
                  <a16:creationId xmlns:a16="http://schemas.microsoft.com/office/drawing/2014/main" id="{2FC6DE08-C02C-41E9-80C5-210A410500A3}"/>
                </a:ext>
              </a:extLst>
            </p:cNvPr>
            <p:cNvSpPr/>
            <p:nvPr/>
          </p:nvSpPr>
          <p:spPr>
            <a:xfrm rot="2700000">
              <a:off x="4111326" y="3486958"/>
              <a:ext cx="266088" cy="160028"/>
            </a:xfrm>
            <a:prstGeom prst="snip2SameRect">
              <a:avLst>
                <a:gd name="adj1" fmla="val 32793"/>
                <a:gd name="adj2" fmla="val 0"/>
              </a:avLst>
            </a:prstGeom>
            <a:solidFill>
              <a:schemeClr val="accent3"/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5" name="Flowchart: Magnetic Disk 24">
              <a:extLst>
                <a:ext uri="{FF2B5EF4-FFF2-40B4-BE49-F238E27FC236}">
                  <a16:creationId xmlns:a16="http://schemas.microsoft.com/office/drawing/2014/main" id="{08627964-E4A9-4B76-83EB-8B124D9CD556}"/>
                </a:ext>
              </a:extLst>
            </p:cNvPr>
            <p:cNvSpPr/>
            <p:nvPr/>
          </p:nvSpPr>
          <p:spPr>
            <a:xfrm rot="2700000">
              <a:off x="4201751" y="3234898"/>
              <a:ext cx="344350" cy="401091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67A627-0D5F-4A2D-8FC6-6CBCFA96699E}"/>
                </a:ext>
              </a:extLst>
            </p:cNvPr>
            <p:cNvGrpSpPr/>
            <p:nvPr/>
          </p:nvGrpSpPr>
          <p:grpSpPr>
            <a:xfrm rot="2700000">
              <a:off x="4318624" y="3576306"/>
              <a:ext cx="551240" cy="155376"/>
              <a:chOff x="1910702" y="4896679"/>
              <a:chExt cx="864248" cy="243603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F10C4A3-84E8-47C6-8378-ED99A755F7FD}"/>
                  </a:ext>
                </a:extLst>
              </p:cNvPr>
              <p:cNvSpPr/>
              <p:nvPr/>
            </p:nvSpPr>
            <p:spPr>
              <a:xfrm>
                <a:off x="1910702" y="4896679"/>
                <a:ext cx="864248" cy="24360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ppleGothic" pitchFamily="2" charset="-127"/>
                  <a:ea typeface="AppleGothic" pitchFamily="2" charset="-127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01A0E79-158E-43DA-A209-72A276ED774B}"/>
                  </a:ext>
                </a:extLst>
              </p:cNvPr>
              <p:cNvSpPr/>
              <p:nvPr/>
            </p:nvSpPr>
            <p:spPr>
              <a:xfrm>
                <a:off x="1911350" y="4896679"/>
                <a:ext cx="236261" cy="23626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ppleGothic" pitchFamily="2" charset="-127"/>
                  <a:ea typeface="AppleGothic" pitchFamily="2" charset="-127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ED05C92-004A-4E78-851F-A6652C9111F8}"/>
                  </a:ext>
                </a:extLst>
              </p:cNvPr>
              <p:cNvSpPr/>
              <p:nvPr/>
            </p:nvSpPr>
            <p:spPr>
              <a:xfrm>
                <a:off x="2538689" y="4896679"/>
                <a:ext cx="236261" cy="23626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AppleGothic" pitchFamily="2" charset="-127"/>
                  <a:ea typeface="AppleGothic" pitchFamily="2" charset="-127"/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03404D-C0ED-4859-AB82-295744BDD080}"/>
                </a:ext>
              </a:extLst>
            </p:cNvPr>
            <p:cNvSpPr/>
            <p:nvPr/>
          </p:nvSpPr>
          <p:spPr>
            <a:xfrm rot="8100000">
              <a:off x="3344677" y="4143976"/>
              <a:ext cx="111178" cy="530934"/>
            </a:xfrm>
            <a:custGeom>
              <a:avLst/>
              <a:gdLst>
                <a:gd name="connsiteX0" fmla="*/ 48385 w 93074"/>
                <a:gd name="connsiteY0" fmla="*/ 1042395 h 1037116"/>
                <a:gd name="connsiteX1" fmla="*/ 0 w 93074"/>
                <a:gd name="connsiteY1" fmla="*/ 994475 h 1037116"/>
                <a:gd name="connsiteX2" fmla="*/ 0 w 93074"/>
                <a:gd name="connsiteY2" fmla="*/ 47933 h 1037116"/>
                <a:gd name="connsiteX3" fmla="*/ 48385 w 93074"/>
                <a:gd name="connsiteY3" fmla="*/ 0 h 1037116"/>
                <a:gd name="connsiteX4" fmla="*/ 96771 w 93074"/>
                <a:gd name="connsiteY4" fmla="*/ 47933 h 1037116"/>
                <a:gd name="connsiteX5" fmla="*/ 96771 w 93074"/>
                <a:gd name="connsiteY5" fmla="*/ 994475 h 1037116"/>
                <a:gd name="connsiteX6" fmla="*/ 48385 w 93074"/>
                <a:gd name="connsiteY6" fmla="*/ 1042395 h 103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74" h="1037116">
                  <a:moveTo>
                    <a:pt x="48385" y="1042395"/>
                  </a:moveTo>
                  <a:cubicBezTo>
                    <a:pt x="21660" y="1042395"/>
                    <a:pt x="0" y="1020934"/>
                    <a:pt x="0" y="994475"/>
                  </a:cubicBezTo>
                  <a:lnTo>
                    <a:pt x="0" y="47933"/>
                  </a:lnTo>
                  <a:cubicBezTo>
                    <a:pt x="0" y="21460"/>
                    <a:pt x="21660" y="0"/>
                    <a:pt x="48385" y="0"/>
                  </a:cubicBezTo>
                  <a:cubicBezTo>
                    <a:pt x="75098" y="0"/>
                    <a:pt x="96771" y="21460"/>
                    <a:pt x="96771" y="47933"/>
                  </a:cubicBezTo>
                  <a:lnTo>
                    <a:pt x="96771" y="994475"/>
                  </a:lnTo>
                  <a:cubicBezTo>
                    <a:pt x="96771" y="1020934"/>
                    <a:pt x="75098" y="1042395"/>
                    <a:pt x="48385" y="1042395"/>
                  </a:cubicBezTo>
                  <a:close/>
                </a:path>
              </a:pathLst>
            </a:custGeom>
            <a:solidFill>
              <a:srgbClr val="FFFFFF"/>
            </a:solidFill>
            <a:ln w="132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EBF626-B0A0-4CA9-A0F1-B59D763D2182}"/>
                </a:ext>
              </a:extLst>
            </p:cNvPr>
            <p:cNvGrpSpPr/>
            <p:nvPr/>
          </p:nvGrpSpPr>
          <p:grpSpPr>
            <a:xfrm rot="19754522">
              <a:off x="4709936" y="4079971"/>
              <a:ext cx="753883" cy="769757"/>
              <a:chOff x="4018671" y="4336348"/>
              <a:chExt cx="695634" cy="710281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6FDDEAE-11A4-4357-A83B-B40CBBA4A8CB}"/>
                  </a:ext>
                </a:extLst>
              </p:cNvPr>
              <p:cNvSpPr/>
              <p:nvPr/>
            </p:nvSpPr>
            <p:spPr>
              <a:xfrm rot="1089434">
                <a:off x="4317669" y="4336348"/>
                <a:ext cx="239643" cy="350012"/>
              </a:xfrm>
              <a:custGeom>
                <a:avLst/>
                <a:gdLst>
                  <a:gd name="connsiteX0" fmla="*/ 0 w 279223"/>
                  <a:gd name="connsiteY0" fmla="*/ 258694 h 398890"/>
                  <a:gd name="connsiteX1" fmla="*/ 144997 w 279223"/>
                  <a:gd name="connsiteY1" fmla="*/ 0 h 398890"/>
                  <a:gd name="connsiteX2" fmla="*/ 289980 w 279223"/>
                  <a:gd name="connsiteY2" fmla="*/ 258694 h 398890"/>
                  <a:gd name="connsiteX3" fmla="*/ 144997 w 279223"/>
                  <a:gd name="connsiteY3" fmla="*/ 402335 h 398890"/>
                  <a:gd name="connsiteX4" fmla="*/ 0 w 279223"/>
                  <a:gd name="connsiteY4" fmla="*/ 258694 h 398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223" h="398890">
                    <a:moveTo>
                      <a:pt x="0" y="258694"/>
                    </a:moveTo>
                    <a:cubicBezTo>
                      <a:pt x="0" y="179368"/>
                      <a:pt x="144997" y="0"/>
                      <a:pt x="144997" y="0"/>
                    </a:cubicBezTo>
                    <a:cubicBezTo>
                      <a:pt x="144997" y="0"/>
                      <a:pt x="289980" y="179368"/>
                      <a:pt x="289980" y="258694"/>
                    </a:cubicBezTo>
                    <a:cubicBezTo>
                      <a:pt x="289980" y="338020"/>
                      <a:pt x="225068" y="402335"/>
                      <a:pt x="144997" y="402335"/>
                    </a:cubicBezTo>
                    <a:cubicBezTo>
                      <a:pt x="64913" y="402335"/>
                      <a:pt x="0" y="338020"/>
                      <a:pt x="0" y="258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ppleGothic" pitchFamily="2" charset="-127"/>
                  <a:ea typeface="AppleGothic" pitchFamily="2" charset="-127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9D20BF3-362D-4C13-A37C-C704E2134798}"/>
                  </a:ext>
                </a:extLst>
              </p:cNvPr>
              <p:cNvSpPr/>
              <p:nvPr/>
            </p:nvSpPr>
            <p:spPr>
              <a:xfrm rot="1089434">
                <a:off x="4474662" y="4696617"/>
                <a:ext cx="239643" cy="350012"/>
              </a:xfrm>
              <a:custGeom>
                <a:avLst/>
                <a:gdLst>
                  <a:gd name="connsiteX0" fmla="*/ 0 w 279223"/>
                  <a:gd name="connsiteY0" fmla="*/ 258694 h 398890"/>
                  <a:gd name="connsiteX1" fmla="*/ 144997 w 279223"/>
                  <a:gd name="connsiteY1" fmla="*/ 0 h 398890"/>
                  <a:gd name="connsiteX2" fmla="*/ 289980 w 279223"/>
                  <a:gd name="connsiteY2" fmla="*/ 258694 h 398890"/>
                  <a:gd name="connsiteX3" fmla="*/ 144997 w 279223"/>
                  <a:gd name="connsiteY3" fmla="*/ 402335 h 398890"/>
                  <a:gd name="connsiteX4" fmla="*/ 0 w 279223"/>
                  <a:gd name="connsiteY4" fmla="*/ 258694 h 398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223" h="398890">
                    <a:moveTo>
                      <a:pt x="0" y="258694"/>
                    </a:moveTo>
                    <a:cubicBezTo>
                      <a:pt x="0" y="179368"/>
                      <a:pt x="144997" y="0"/>
                      <a:pt x="144997" y="0"/>
                    </a:cubicBezTo>
                    <a:cubicBezTo>
                      <a:pt x="144997" y="0"/>
                      <a:pt x="289980" y="179368"/>
                      <a:pt x="289980" y="258694"/>
                    </a:cubicBezTo>
                    <a:cubicBezTo>
                      <a:pt x="289980" y="338020"/>
                      <a:pt x="225068" y="402335"/>
                      <a:pt x="144997" y="402335"/>
                    </a:cubicBezTo>
                    <a:cubicBezTo>
                      <a:pt x="64913" y="402335"/>
                      <a:pt x="0" y="338020"/>
                      <a:pt x="0" y="258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ppleGothic" pitchFamily="2" charset="-127"/>
                  <a:ea typeface="AppleGothic" pitchFamily="2" charset="-127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9C1AA15-552A-473F-800E-6DCAA050B569}"/>
                  </a:ext>
                </a:extLst>
              </p:cNvPr>
              <p:cNvSpPr/>
              <p:nvPr/>
            </p:nvSpPr>
            <p:spPr>
              <a:xfrm rot="1089434">
                <a:off x="4018671" y="4568578"/>
                <a:ext cx="239643" cy="350012"/>
              </a:xfrm>
              <a:custGeom>
                <a:avLst/>
                <a:gdLst>
                  <a:gd name="connsiteX0" fmla="*/ 0 w 279223"/>
                  <a:gd name="connsiteY0" fmla="*/ 258694 h 398890"/>
                  <a:gd name="connsiteX1" fmla="*/ 144997 w 279223"/>
                  <a:gd name="connsiteY1" fmla="*/ 0 h 398890"/>
                  <a:gd name="connsiteX2" fmla="*/ 289980 w 279223"/>
                  <a:gd name="connsiteY2" fmla="*/ 258694 h 398890"/>
                  <a:gd name="connsiteX3" fmla="*/ 144997 w 279223"/>
                  <a:gd name="connsiteY3" fmla="*/ 402335 h 398890"/>
                  <a:gd name="connsiteX4" fmla="*/ 0 w 279223"/>
                  <a:gd name="connsiteY4" fmla="*/ 258694 h 398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223" h="398890">
                    <a:moveTo>
                      <a:pt x="0" y="258694"/>
                    </a:moveTo>
                    <a:cubicBezTo>
                      <a:pt x="0" y="179368"/>
                      <a:pt x="144997" y="0"/>
                      <a:pt x="144997" y="0"/>
                    </a:cubicBezTo>
                    <a:cubicBezTo>
                      <a:pt x="144997" y="0"/>
                      <a:pt x="289980" y="179368"/>
                      <a:pt x="289980" y="258694"/>
                    </a:cubicBezTo>
                    <a:cubicBezTo>
                      <a:pt x="289980" y="338020"/>
                      <a:pt x="225068" y="402335"/>
                      <a:pt x="144997" y="402335"/>
                    </a:cubicBezTo>
                    <a:cubicBezTo>
                      <a:pt x="64913" y="402335"/>
                      <a:pt x="0" y="338020"/>
                      <a:pt x="0" y="258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32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AppleGothic" pitchFamily="2" charset="-127"/>
                  <a:ea typeface="AppleGothic" pitchFamily="2" charset="-127"/>
                </a:endParaRPr>
              </a:p>
            </p:txBody>
          </p:sp>
        </p:grpSp>
        <p:sp>
          <p:nvSpPr>
            <p:cNvPr id="2" name="Rectangle: Top Corners Rounded 1">
              <a:extLst>
                <a:ext uri="{FF2B5EF4-FFF2-40B4-BE49-F238E27FC236}">
                  <a16:creationId xmlns:a16="http://schemas.microsoft.com/office/drawing/2014/main" id="{94190697-FFD1-4689-BE1C-6548BAEFEDAD}"/>
                </a:ext>
              </a:extLst>
            </p:cNvPr>
            <p:cNvSpPr/>
            <p:nvPr/>
          </p:nvSpPr>
          <p:spPr>
            <a:xfrm rot="2700000">
              <a:off x="3330683" y="3975134"/>
              <a:ext cx="599048" cy="4080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43" name="Freeform 9">
            <a:extLst>
              <a:ext uri="{FF2B5EF4-FFF2-40B4-BE49-F238E27FC236}">
                <a16:creationId xmlns:a16="http://schemas.microsoft.com/office/drawing/2014/main" id="{D5C00C0B-D883-43DA-87F6-95A49F50766D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C787B79-5B1F-4A0E-8B22-46ACF2A09AC4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ABBA1628-E652-4F5D-A526-07843CBAD18B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9949D2-2DA5-4E90-B0B6-E94EA7B83E10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13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184351-0651-4C55-91FE-E18E7498183D}"/>
              </a:ext>
            </a:extLst>
          </p:cNvPr>
          <p:cNvSpPr txBox="1"/>
          <p:nvPr/>
        </p:nvSpPr>
        <p:spPr>
          <a:xfrm>
            <a:off x="5170925" y="2111323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가설 설정 </a:t>
            </a:r>
            <a:r>
              <a:rPr lang="ko-KR" altLang="en-US" sz="3200" dirty="0">
                <a:solidFill>
                  <a:srgbClr val="FF514E"/>
                </a:solidFill>
                <a:latin typeface="AppleGothic" pitchFamily="2" charset="-127"/>
                <a:ea typeface="AppleGothic" pitchFamily="2" charset="-127"/>
              </a:rPr>
              <a:t>및 이유</a:t>
            </a:r>
            <a:endParaRPr lang="id-ID" altLang="ko-KR" sz="3200" dirty="0">
              <a:solidFill>
                <a:srgbClr val="FF514E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52A6A70-36D4-4C90-8E47-C3BAC84EE21A}"/>
              </a:ext>
            </a:extLst>
          </p:cNvPr>
          <p:cNvGrpSpPr/>
          <p:nvPr/>
        </p:nvGrpSpPr>
        <p:grpSpPr>
          <a:xfrm flipV="1">
            <a:off x="6812270" y="2731978"/>
            <a:ext cx="822960" cy="139045"/>
            <a:chOff x="5163668" y="4143099"/>
            <a:chExt cx="4474514" cy="1026196"/>
          </a:xfrm>
        </p:grpSpPr>
        <p:sp>
          <p:nvSpPr>
            <p:cNvPr id="50" name="Freeform: Shape 12">
              <a:extLst>
                <a:ext uri="{FF2B5EF4-FFF2-40B4-BE49-F238E27FC236}">
                  <a16:creationId xmlns:a16="http://schemas.microsoft.com/office/drawing/2014/main" id="{10A10C71-5B6A-489D-B948-25F6E5068D05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51" name="Freeform: Shape 14">
              <a:extLst>
                <a:ext uri="{FF2B5EF4-FFF2-40B4-BE49-F238E27FC236}">
                  <a16:creationId xmlns:a16="http://schemas.microsoft.com/office/drawing/2014/main" id="{941BDBF1-2AA0-4898-A454-98C07A27CE2A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36" name="Rectangle 33">
            <a:extLst>
              <a:ext uri="{FF2B5EF4-FFF2-40B4-BE49-F238E27FC236}">
                <a16:creationId xmlns:a16="http://schemas.microsoft.com/office/drawing/2014/main" id="{E6E0406D-CEE1-7743-83DE-B2221683986C}"/>
              </a:ext>
            </a:extLst>
          </p:cNvPr>
          <p:cNvSpPr/>
          <p:nvPr/>
        </p:nvSpPr>
        <p:spPr>
          <a:xfrm>
            <a:off x="6608623" y="3566586"/>
            <a:ext cx="4216591" cy="857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가설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: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국내 그리고 해외 뷰티 만족도 평가에서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가성비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만족도에 대한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대와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대가 아닌 연령대의 차이가 존재할 것이다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B22D9E-EC7F-2A4A-B79C-8C332BB47D84}"/>
              </a:ext>
            </a:extLst>
          </p:cNvPr>
          <p:cNvSpPr/>
          <p:nvPr/>
        </p:nvSpPr>
        <p:spPr>
          <a:xfrm>
            <a:off x="6608623" y="2996533"/>
            <a:ext cx="4216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20</a:t>
            </a:r>
            <a:r>
              <a:rPr lang="ko-KR" altLang="en-US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대의 </a:t>
            </a:r>
            <a:r>
              <a:rPr lang="en-US" altLang="ko-KR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PB</a:t>
            </a:r>
            <a:r>
              <a:rPr lang="ko-KR" altLang="en-US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상품 구매 경험을 높이려면 어떤 노력을 더 할 수 있을까</a:t>
            </a:r>
            <a:r>
              <a:rPr lang="en-US" altLang="ko-KR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8461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7BF6425-F0CC-4E99-9DFD-9792D036DCA8}"/>
              </a:ext>
            </a:extLst>
          </p:cNvPr>
          <p:cNvSpPr/>
          <p:nvPr/>
        </p:nvSpPr>
        <p:spPr>
          <a:xfrm flipH="1">
            <a:off x="5361939" y="0"/>
            <a:ext cx="6830061" cy="6858000"/>
          </a:xfrm>
          <a:custGeom>
            <a:avLst/>
            <a:gdLst>
              <a:gd name="connsiteX0" fmla="*/ 4217109 w 6830061"/>
              <a:gd name="connsiteY0" fmla="*/ 0 h 6858000"/>
              <a:gd name="connsiteX1" fmla="*/ 2651760 w 6830061"/>
              <a:gd name="connsiteY1" fmla="*/ 0 h 6858000"/>
              <a:gd name="connsiteX2" fmla="*/ 1432560 w 6830061"/>
              <a:gd name="connsiteY2" fmla="*/ 0 h 6858000"/>
              <a:gd name="connsiteX3" fmla="*/ 0 w 6830061"/>
              <a:gd name="connsiteY3" fmla="*/ 0 h 6858000"/>
              <a:gd name="connsiteX4" fmla="*/ 0 w 6830061"/>
              <a:gd name="connsiteY4" fmla="*/ 6858000 h 6858000"/>
              <a:gd name="connsiteX5" fmla="*/ 1432560 w 6830061"/>
              <a:gd name="connsiteY5" fmla="*/ 6858000 h 6858000"/>
              <a:gd name="connsiteX6" fmla="*/ 2651760 w 6830061"/>
              <a:gd name="connsiteY6" fmla="*/ 6858000 h 6858000"/>
              <a:gd name="connsiteX7" fmla="*/ 4310251 w 6830061"/>
              <a:gd name="connsiteY7" fmla="*/ 6858000 h 6858000"/>
              <a:gd name="connsiteX8" fmla="*/ 6514614 w 6830061"/>
              <a:gd name="connsiteY8" fmla="*/ 5527754 h 6858000"/>
              <a:gd name="connsiteX9" fmla="*/ 6754993 w 6830061"/>
              <a:gd name="connsiteY9" fmla="*/ 46676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30061" h="6858000">
                <a:moveTo>
                  <a:pt x="4217109" y="0"/>
                </a:moveTo>
                <a:lnTo>
                  <a:pt x="2651760" y="0"/>
                </a:lnTo>
                <a:lnTo>
                  <a:pt x="1432560" y="0"/>
                </a:lnTo>
                <a:lnTo>
                  <a:pt x="0" y="0"/>
                </a:lnTo>
                <a:lnTo>
                  <a:pt x="0" y="6858000"/>
                </a:lnTo>
                <a:lnTo>
                  <a:pt x="1432560" y="6858000"/>
                </a:lnTo>
                <a:lnTo>
                  <a:pt x="2651760" y="6858000"/>
                </a:lnTo>
                <a:lnTo>
                  <a:pt x="4310251" y="6858000"/>
                </a:lnTo>
                <a:lnTo>
                  <a:pt x="6514614" y="5527754"/>
                </a:lnTo>
                <a:cubicBezTo>
                  <a:pt x="6808153" y="5352057"/>
                  <a:pt x="6916786" y="4963950"/>
                  <a:pt x="6754993" y="46676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6C9FEA-5549-47FD-AB43-F46B6230C872}"/>
              </a:ext>
            </a:extLst>
          </p:cNvPr>
          <p:cNvSpPr/>
          <p:nvPr/>
        </p:nvSpPr>
        <p:spPr>
          <a:xfrm>
            <a:off x="6926010" y="1889907"/>
            <a:ext cx="4267508" cy="301487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3DAF156-C994-4769-AB31-BD7CBDD5756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DA92FBD1-F631-42E3-9F19-DC56D294D1A4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E8396-A974-407B-BBF5-C1E996A2B833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14</a:t>
            </a:r>
            <a:endParaRPr lang="en-ID" b="1" dirty="0">
              <a:solidFill>
                <a:schemeClr val="bg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065F7D-E89B-4F94-BD41-73A54F5931B0}"/>
              </a:ext>
            </a:extLst>
          </p:cNvPr>
          <p:cNvSpPr txBox="1"/>
          <p:nvPr/>
        </p:nvSpPr>
        <p:spPr>
          <a:xfrm>
            <a:off x="729125" y="1380459"/>
            <a:ext cx="409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가설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검증</a:t>
            </a:r>
            <a:r>
              <a:rPr lang="id-ID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618016-3108-45E7-A7FD-4FD60AFB83E2}"/>
              </a:ext>
            </a:extLst>
          </p:cNvPr>
          <p:cNvGrpSpPr/>
          <p:nvPr/>
        </p:nvGrpSpPr>
        <p:grpSpPr>
          <a:xfrm flipV="1">
            <a:off x="847336" y="2026181"/>
            <a:ext cx="822960" cy="139045"/>
            <a:chOff x="5163668" y="4143099"/>
            <a:chExt cx="4474514" cy="1026196"/>
          </a:xfrm>
        </p:grpSpPr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02F5E434-904E-4F98-947E-D90FA0D32047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39A9C203-4EF2-4D29-8751-EE6C611C233B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pleGothic" pitchFamily="2" charset="-127"/>
                <a:ea typeface="AppleGothic" pitchFamily="2" charset="-127"/>
              </a:endParaRPr>
            </a:p>
          </p:txBody>
        </p:sp>
      </p:grpSp>
      <p:pic>
        <p:nvPicPr>
          <p:cNvPr id="40" name="그림 개체 틀 39">
            <a:extLst>
              <a:ext uri="{FF2B5EF4-FFF2-40B4-BE49-F238E27FC236}">
                <a16:creationId xmlns:a16="http://schemas.microsoft.com/office/drawing/2014/main" id="{B76A8261-0D56-E84A-B32D-788C30DCAD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" b="1413"/>
          <a:stretch>
            <a:fillRect/>
          </a:stretch>
        </p:blipFill>
        <p:spPr>
          <a:xfrm>
            <a:off x="7238365" y="2100898"/>
            <a:ext cx="3694819" cy="25574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9EA451-B859-D545-9DEB-1A5053DBB903}"/>
              </a:ext>
            </a:extLst>
          </p:cNvPr>
          <p:cNvSpPr txBox="1"/>
          <p:nvPr/>
        </p:nvSpPr>
        <p:spPr>
          <a:xfrm>
            <a:off x="847337" y="2400594"/>
            <a:ext cx="43503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AppleGothic" pitchFamily="2" charset="-127"/>
                <a:ea typeface="AppleGothic" pitchFamily="2" charset="-127"/>
              </a:rPr>
              <a:t>1.</a:t>
            </a:r>
            <a:r>
              <a:rPr kumimoji="1" lang="ko-KR" altLang="en-US" sz="1600" b="1" dirty="0">
                <a:latin typeface="AppleGothic" pitchFamily="2" charset="-127"/>
                <a:ea typeface="AppleGothic" pitchFamily="2" charset="-127"/>
              </a:rPr>
              <a:t> </a:t>
            </a:r>
            <a:r>
              <a:rPr kumimoji="1" lang="en-US" altLang="ko-KR" sz="1600" b="1" dirty="0">
                <a:latin typeface="AppleGothic" pitchFamily="2" charset="-127"/>
                <a:ea typeface="AppleGothic" pitchFamily="2" charset="-127"/>
              </a:rPr>
              <a:t>20</a:t>
            </a:r>
            <a:r>
              <a:rPr kumimoji="1" lang="ko-KR" altLang="en-US" sz="1600" b="1" dirty="0">
                <a:latin typeface="AppleGothic" pitchFamily="2" charset="-127"/>
                <a:ea typeface="AppleGothic" pitchFamily="2" charset="-127"/>
              </a:rPr>
              <a:t>대 아닌 연령대의 가설 검증</a:t>
            </a:r>
            <a:endParaRPr kumimoji="1" lang="en-US" altLang="ko-KR" sz="1600" b="1" dirty="0">
              <a:latin typeface="AppleGothic" pitchFamily="2" charset="-127"/>
              <a:ea typeface="AppleGothic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통계량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=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1.63,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en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pvalue</a:t>
            </a:r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=0.11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pvalue</a:t>
            </a:r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0.01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0.05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보다 작기 때문에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95%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의 신뢰 수준에 의해서 통계적으로 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유의미한 차이가 있다</a:t>
            </a:r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endParaRPr lang="en-US" altLang="ko-KR" sz="1400" b="1" u="sng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kumimoji="1" lang="en-US" altLang="ko-KR" sz="1400" b="1" u="sng" dirty="0">
              <a:latin typeface="AppleGothic" pitchFamily="2" charset="-127"/>
              <a:ea typeface="AppleGothic" pitchFamily="2" charset="-127"/>
            </a:endParaRPr>
          </a:p>
          <a:p>
            <a:r>
              <a:rPr kumimoji="1" lang="en-US" altLang="ko-KR" sz="1600" b="1" dirty="0">
                <a:latin typeface="AppleGothic" pitchFamily="2" charset="-127"/>
                <a:ea typeface="AppleGothic" pitchFamily="2" charset="-127"/>
              </a:rPr>
              <a:t>2.</a:t>
            </a:r>
            <a:r>
              <a:rPr kumimoji="1" lang="ko-KR" altLang="en-US" sz="1600" b="1" dirty="0">
                <a:latin typeface="AppleGothic" pitchFamily="2" charset="-127"/>
                <a:ea typeface="AppleGothic" pitchFamily="2" charset="-127"/>
              </a:rPr>
              <a:t> </a:t>
            </a:r>
            <a:r>
              <a:rPr kumimoji="1" lang="en-US" altLang="ko-KR" sz="1600" b="1" dirty="0">
                <a:latin typeface="AppleGothic" pitchFamily="2" charset="-127"/>
                <a:ea typeface="AppleGothic" pitchFamily="2" charset="-127"/>
              </a:rPr>
              <a:t>20</a:t>
            </a:r>
            <a:r>
              <a:rPr kumimoji="1" lang="ko-KR" altLang="en-US" sz="1600" b="1" dirty="0">
                <a:latin typeface="AppleGothic" pitchFamily="2" charset="-127"/>
                <a:ea typeface="AppleGothic" pitchFamily="2" charset="-127"/>
              </a:rPr>
              <a:t>대의 가설 검증</a:t>
            </a:r>
            <a:endParaRPr kumimoji="1" lang="en-US" altLang="ko-KR" sz="1600" b="1" dirty="0">
              <a:latin typeface="AppleGothic" pitchFamily="2" charset="-127"/>
              <a:ea typeface="AppleGothic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통계량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=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8.91,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en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pvalue</a:t>
            </a:r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=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3.03x10</a:t>
            </a:r>
            <a:r>
              <a:rPr lang="en-US" altLang="ko-KR" sz="1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-13</a:t>
            </a:r>
            <a:endParaRPr lang="en" altLang="ko-KR" sz="1400" baseline="300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pvalue</a:t>
            </a:r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3.03x10</a:t>
            </a:r>
            <a:r>
              <a:rPr lang="en-US" altLang="ko-KR" sz="14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-13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으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0.05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보다 크기 때문에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95%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의 신뢰 수준에 의해서 통계적으로 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유의미한 차이가 있다고 보기 힘들다</a:t>
            </a:r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endParaRPr lang="en-US" altLang="ko-KR" sz="1400" b="1" u="sng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marL="342900" indent="-342900">
              <a:buAutoNum type="arabicPeriod"/>
            </a:pPr>
            <a:endParaRPr kumimoji="1" lang="ko-KR" altLang="en-US" sz="1600" dirty="0"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6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7BF6425-F0CC-4E99-9DFD-9792D036DCA8}"/>
              </a:ext>
            </a:extLst>
          </p:cNvPr>
          <p:cNvSpPr/>
          <p:nvPr/>
        </p:nvSpPr>
        <p:spPr>
          <a:xfrm>
            <a:off x="-21541" y="0"/>
            <a:ext cx="6830061" cy="6858000"/>
          </a:xfrm>
          <a:custGeom>
            <a:avLst/>
            <a:gdLst>
              <a:gd name="connsiteX0" fmla="*/ 4217109 w 6830061"/>
              <a:gd name="connsiteY0" fmla="*/ 0 h 6858000"/>
              <a:gd name="connsiteX1" fmla="*/ 2651760 w 6830061"/>
              <a:gd name="connsiteY1" fmla="*/ 0 h 6858000"/>
              <a:gd name="connsiteX2" fmla="*/ 1432560 w 6830061"/>
              <a:gd name="connsiteY2" fmla="*/ 0 h 6858000"/>
              <a:gd name="connsiteX3" fmla="*/ 0 w 6830061"/>
              <a:gd name="connsiteY3" fmla="*/ 0 h 6858000"/>
              <a:gd name="connsiteX4" fmla="*/ 0 w 6830061"/>
              <a:gd name="connsiteY4" fmla="*/ 6858000 h 6858000"/>
              <a:gd name="connsiteX5" fmla="*/ 1432560 w 6830061"/>
              <a:gd name="connsiteY5" fmla="*/ 6858000 h 6858000"/>
              <a:gd name="connsiteX6" fmla="*/ 2651760 w 6830061"/>
              <a:gd name="connsiteY6" fmla="*/ 6858000 h 6858000"/>
              <a:gd name="connsiteX7" fmla="*/ 4310251 w 6830061"/>
              <a:gd name="connsiteY7" fmla="*/ 6858000 h 6858000"/>
              <a:gd name="connsiteX8" fmla="*/ 6514614 w 6830061"/>
              <a:gd name="connsiteY8" fmla="*/ 5527754 h 6858000"/>
              <a:gd name="connsiteX9" fmla="*/ 6754993 w 6830061"/>
              <a:gd name="connsiteY9" fmla="*/ 46676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30061" h="6858000">
                <a:moveTo>
                  <a:pt x="4217109" y="0"/>
                </a:moveTo>
                <a:lnTo>
                  <a:pt x="2651760" y="0"/>
                </a:lnTo>
                <a:lnTo>
                  <a:pt x="1432560" y="0"/>
                </a:lnTo>
                <a:lnTo>
                  <a:pt x="0" y="0"/>
                </a:lnTo>
                <a:lnTo>
                  <a:pt x="0" y="6858000"/>
                </a:lnTo>
                <a:lnTo>
                  <a:pt x="1432560" y="6858000"/>
                </a:lnTo>
                <a:lnTo>
                  <a:pt x="2651760" y="6858000"/>
                </a:lnTo>
                <a:lnTo>
                  <a:pt x="4310251" y="6858000"/>
                </a:lnTo>
                <a:lnTo>
                  <a:pt x="6514614" y="5527754"/>
                </a:lnTo>
                <a:cubicBezTo>
                  <a:pt x="6808153" y="5352057"/>
                  <a:pt x="6916786" y="4963950"/>
                  <a:pt x="6754993" y="46676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A9D372-E0DE-43E0-9353-2C7875AA12EE}"/>
              </a:ext>
            </a:extLst>
          </p:cNvPr>
          <p:cNvSpPr/>
          <p:nvPr/>
        </p:nvSpPr>
        <p:spPr>
          <a:xfrm>
            <a:off x="639133" y="2629570"/>
            <a:ext cx="5431418" cy="369570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4EB033-B1A9-4B8F-97DD-B4CD0EECCC51}"/>
              </a:ext>
            </a:extLst>
          </p:cNvPr>
          <p:cNvSpPr/>
          <p:nvPr/>
        </p:nvSpPr>
        <p:spPr>
          <a:xfrm>
            <a:off x="6294283" y="2625556"/>
            <a:ext cx="5344311" cy="369570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3DAF156-C994-4769-AB31-BD7CBDD5756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DA92FBD1-F631-42E3-9F19-DC56D294D1A4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53" name="그림 개체 틀 52">
            <a:extLst>
              <a:ext uri="{FF2B5EF4-FFF2-40B4-BE49-F238E27FC236}">
                <a16:creationId xmlns:a16="http://schemas.microsoft.com/office/drawing/2014/main" id="{9CBC74CC-B6D7-1E46-BBBA-FC40E77C7C3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" b="1743"/>
          <a:stretch>
            <a:fillRect/>
          </a:stretch>
        </p:blipFill>
        <p:spPr>
          <a:xfrm>
            <a:off x="872079" y="2858259"/>
            <a:ext cx="4965525" cy="3238329"/>
          </a:xfrm>
        </p:spPr>
      </p:pic>
      <p:pic>
        <p:nvPicPr>
          <p:cNvPr id="55" name="그림 개체 틀 54">
            <a:extLst>
              <a:ext uri="{FF2B5EF4-FFF2-40B4-BE49-F238E27FC236}">
                <a16:creationId xmlns:a16="http://schemas.microsoft.com/office/drawing/2014/main" id="{791B5D5C-EF5D-464F-A8EC-900E43A0BA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" b="1704"/>
          <a:stretch>
            <a:fillRect/>
          </a:stretch>
        </p:blipFill>
        <p:spPr>
          <a:xfrm>
            <a:off x="6511701" y="2904940"/>
            <a:ext cx="4893947" cy="3191648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2D2EEC-5F05-A54D-A5FB-418723C65B03}"/>
              </a:ext>
            </a:extLst>
          </p:cNvPr>
          <p:cNvSpPr txBox="1"/>
          <p:nvPr/>
        </p:nvSpPr>
        <p:spPr>
          <a:xfrm>
            <a:off x="2973792" y="589062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가설 </a:t>
            </a:r>
            <a:r>
              <a:rPr lang="ko-KR" altLang="en-US" sz="3200" dirty="0">
                <a:solidFill>
                  <a:srgbClr val="FF514E"/>
                </a:solidFill>
                <a:latin typeface="AppleGothic" pitchFamily="2" charset="-127"/>
                <a:ea typeface="AppleGothic" pitchFamily="2" charset="-127"/>
              </a:rPr>
              <a:t>검증</a:t>
            </a:r>
            <a:endParaRPr lang="id-ID" altLang="ko-KR" sz="3200" dirty="0">
              <a:solidFill>
                <a:srgbClr val="FF514E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925225AC-02F6-0345-BC33-57B68DC53C5A}"/>
              </a:ext>
            </a:extLst>
          </p:cNvPr>
          <p:cNvGrpSpPr/>
          <p:nvPr/>
        </p:nvGrpSpPr>
        <p:grpSpPr>
          <a:xfrm flipV="1">
            <a:off x="5684520" y="1159273"/>
            <a:ext cx="822960" cy="139045"/>
            <a:chOff x="5163668" y="4143099"/>
            <a:chExt cx="4474514" cy="1026196"/>
          </a:xfrm>
        </p:grpSpPr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8F64EE9F-40E9-3348-A7F4-13C643894646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B266733D-5E97-5B46-A4DB-C39AC04770F2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22" name="Rectangle 20">
            <a:extLst>
              <a:ext uri="{FF2B5EF4-FFF2-40B4-BE49-F238E27FC236}">
                <a16:creationId xmlns:a16="http://schemas.microsoft.com/office/drawing/2014/main" id="{FF9B21E5-78F7-A042-AF7D-90CACB5CD9C0}"/>
              </a:ext>
            </a:extLst>
          </p:cNvPr>
          <p:cNvSpPr/>
          <p:nvPr/>
        </p:nvSpPr>
        <p:spPr>
          <a:xfrm>
            <a:off x="1443851" y="1483261"/>
            <a:ext cx="939126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왼쪽은 모든 연령의 국내 및 해외 화장품 중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가성비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품목에 대한 만족도를 나타낸 것이며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오른쪽은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대의 국내 및 해외 화장품 중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가성비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품목에 대한 만족도를 나타낸 것이다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20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대 연령대에서 </a:t>
            </a:r>
            <a:r>
              <a:rPr lang="ko-KR" altLang="en-US" sz="1400" b="1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가성비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품목의 만족도 차이가 크게 나는 것을 확인 할 수 있다</a:t>
            </a:r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endParaRPr lang="en-US" altLang="ko-KR" sz="1400" b="1" u="sng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CCB93A-E72F-3246-AE64-130197257A86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15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26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EBD623-FD88-4009-8DA2-E44428CBA5A5}"/>
              </a:ext>
            </a:extLst>
          </p:cNvPr>
          <p:cNvSpPr/>
          <p:nvPr/>
        </p:nvSpPr>
        <p:spPr>
          <a:xfrm>
            <a:off x="1" y="4606724"/>
            <a:ext cx="12192000" cy="2251278"/>
          </a:xfrm>
          <a:custGeom>
            <a:avLst/>
            <a:gdLst>
              <a:gd name="connsiteX0" fmla="*/ 8592315 w 12192000"/>
              <a:gd name="connsiteY0" fmla="*/ 1230 h 2390799"/>
              <a:gd name="connsiteX1" fmla="*/ 11304804 w 12192000"/>
              <a:gd name="connsiteY1" fmla="*/ 890247 h 2390799"/>
              <a:gd name="connsiteX2" fmla="*/ 12099974 w 12192000"/>
              <a:gd name="connsiteY2" fmla="*/ 1560509 h 2390799"/>
              <a:gd name="connsiteX3" fmla="*/ 12192000 w 12192000"/>
              <a:gd name="connsiteY3" fmla="*/ 1660228 h 2390799"/>
              <a:gd name="connsiteX4" fmla="*/ 12192000 w 12192000"/>
              <a:gd name="connsiteY4" fmla="*/ 2390798 h 2390799"/>
              <a:gd name="connsiteX5" fmla="*/ 0 w 12192000"/>
              <a:gd name="connsiteY5" fmla="*/ 2390799 h 2390799"/>
              <a:gd name="connsiteX6" fmla="*/ 0 w 12192000"/>
              <a:gd name="connsiteY6" fmla="*/ 1548916 h 2390799"/>
              <a:gd name="connsiteX7" fmla="*/ 76772 w 12192000"/>
              <a:gd name="connsiteY7" fmla="*/ 1479366 h 2390799"/>
              <a:gd name="connsiteX8" fmla="*/ 2468031 w 12192000"/>
              <a:gd name="connsiteY8" fmla="*/ 750849 h 2390799"/>
              <a:gd name="connsiteX9" fmla="*/ 4685819 w 12192000"/>
              <a:gd name="connsiteY9" fmla="*/ 1034204 h 2390799"/>
              <a:gd name="connsiteX10" fmla="*/ 7712943 w 12192000"/>
              <a:gd name="connsiteY10" fmla="*/ 79366 h 2390799"/>
              <a:gd name="connsiteX11" fmla="*/ 8592315 w 12192000"/>
              <a:gd name="connsiteY11" fmla="*/ 1230 h 239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390799">
                <a:moveTo>
                  <a:pt x="8592315" y="1230"/>
                </a:moveTo>
                <a:cubicBezTo>
                  <a:pt x="9506654" y="23213"/>
                  <a:pt x="10497129" y="339050"/>
                  <a:pt x="11304804" y="890247"/>
                </a:cubicBezTo>
                <a:cubicBezTo>
                  <a:pt x="11598430" y="1090564"/>
                  <a:pt x="11863528" y="1316454"/>
                  <a:pt x="12099974" y="1560509"/>
                </a:cubicBezTo>
                <a:lnTo>
                  <a:pt x="12192000" y="1660228"/>
                </a:lnTo>
                <a:lnTo>
                  <a:pt x="12192000" y="2390798"/>
                </a:lnTo>
                <a:lnTo>
                  <a:pt x="0" y="2390799"/>
                </a:lnTo>
                <a:lnTo>
                  <a:pt x="0" y="1548916"/>
                </a:lnTo>
                <a:lnTo>
                  <a:pt x="76772" y="1479366"/>
                </a:lnTo>
                <a:cubicBezTo>
                  <a:pt x="682049" y="988875"/>
                  <a:pt x="1522787" y="692058"/>
                  <a:pt x="2468031" y="750849"/>
                </a:cubicBezTo>
                <a:cubicBezTo>
                  <a:pt x="3201221" y="796351"/>
                  <a:pt x="3967902" y="1048381"/>
                  <a:pt x="4685819" y="1034204"/>
                </a:cubicBezTo>
                <a:cubicBezTo>
                  <a:pt x="5844510" y="1011266"/>
                  <a:pt x="6643872" y="310454"/>
                  <a:pt x="7712943" y="79366"/>
                </a:cubicBezTo>
                <a:cubicBezTo>
                  <a:pt x="7991214" y="19226"/>
                  <a:pt x="8287534" y="-6097"/>
                  <a:pt x="8592315" y="123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D62B1557-CB39-4F99-B09E-04E3464ADF7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FEF0F-7B5C-49C6-8C29-679919AAF5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766" y="2153289"/>
            <a:ext cx="6651606" cy="402532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310C76A-7C3E-4905-AEDA-936FD21ACEA8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050EB730-F919-4D1C-B945-A93E6580E13D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04EE2-7356-40B1-B6F2-F9803416ED57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16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CE172-E023-4D5C-B67A-869B48B9C936}"/>
              </a:ext>
            </a:extLst>
          </p:cNvPr>
          <p:cNvSpPr txBox="1"/>
          <p:nvPr/>
        </p:nvSpPr>
        <p:spPr>
          <a:xfrm>
            <a:off x="2973792" y="589062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소셜 빅데이터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분석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6A19BB-9942-4151-9085-BA379DF71D73}"/>
              </a:ext>
            </a:extLst>
          </p:cNvPr>
          <p:cNvGrpSpPr/>
          <p:nvPr/>
        </p:nvGrpSpPr>
        <p:grpSpPr>
          <a:xfrm flipV="1">
            <a:off x="5684520" y="1159273"/>
            <a:ext cx="822960" cy="139045"/>
            <a:chOff x="5163668" y="4143099"/>
            <a:chExt cx="4474514" cy="1026196"/>
          </a:xfrm>
        </p:grpSpPr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E85B56EC-243B-4113-B0E6-9D89C83D0AB1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96640063-74D1-4F16-97FC-E227ED6B1AF9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D9C5AA3-03E6-49BD-872E-3F8A30C1E6DB}"/>
              </a:ext>
            </a:extLst>
          </p:cNvPr>
          <p:cNvSpPr/>
          <p:nvPr/>
        </p:nvSpPr>
        <p:spPr>
          <a:xfrm>
            <a:off x="1443851" y="1483261"/>
            <a:ext cx="939126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웹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크롤링을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통해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세포라가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언급된 트윗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10425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개를 수집했고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세포라가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한국에 입점한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2019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일을 전후로 나누어 워드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클라우드를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통해 시각화 했다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pic>
        <p:nvPicPr>
          <p:cNvPr id="10" name="그림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8CFA0C2A-9F2B-664E-8873-EC9F77A258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709"/>
          <a:stretch>
            <a:fillRect/>
          </a:stretch>
        </p:blipFill>
        <p:spPr>
          <a:xfrm>
            <a:off x="3678748" y="2405632"/>
            <a:ext cx="5039583" cy="3124375"/>
          </a:xfrm>
        </p:spPr>
      </p:pic>
    </p:spTree>
    <p:extLst>
      <p:ext uri="{BB962C8B-B14F-4D97-AF65-F5344CB8AC3E}">
        <p14:creationId xmlns:p14="http://schemas.microsoft.com/office/powerpoint/2010/main" val="106457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E6A8FD-F8A2-4793-8452-908F63431841}"/>
              </a:ext>
            </a:extLst>
          </p:cNvPr>
          <p:cNvSpPr/>
          <p:nvPr/>
        </p:nvSpPr>
        <p:spPr>
          <a:xfrm rot="16200000" flipV="1">
            <a:off x="95489" y="-95488"/>
            <a:ext cx="6858000" cy="7048979"/>
          </a:xfrm>
          <a:custGeom>
            <a:avLst/>
            <a:gdLst>
              <a:gd name="connsiteX0" fmla="*/ 6858000 w 6858000"/>
              <a:gd name="connsiteY0" fmla="*/ 1488946 h 7048979"/>
              <a:gd name="connsiteX1" fmla="*/ 6858000 w 6858000"/>
              <a:gd name="connsiteY1" fmla="*/ 784817 h 7048979"/>
              <a:gd name="connsiteX2" fmla="*/ 6230128 w 6858000"/>
              <a:gd name="connsiteY2" fmla="*/ 1088276 h 7048979"/>
              <a:gd name="connsiteX3" fmla="*/ 5217382 w 6858000"/>
              <a:gd name="connsiteY3" fmla="*/ 1292695 h 7048979"/>
              <a:gd name="connsiteX4" fmla="*/ 4348475 w 6858000"/>
              <a:gd name="connsiteY4" fmla="*/ 238853 h 7048979"/>
              <a:gd name="connsiteX5" fmla="*/ 3823078 w 6858000"/>
              <a:gd name="connsiteY5" fmla="*/ 786 h 7048979"/>
              <a:gd name="connsiteX6" fmla="*/ 3271912 w 6858000"/>
              <a:gd name="connsiteY6" fmla="*/ 280753 h 7048979"/>
              <a:gd name="connsiteX7" fmla="*/ 2510510 w 6858000"/>
              <a:gd name="connsiteY7" fmla="*/ 1155569 h 7048979"/>
              <a:gd name="connsiteX8" fmla="*/ 1756472 w 6858000"/>
              <a:gd name="connsiteY8" fmla="*/ 1197469 h 7048979"/>
              <a:gd name="connsiteX9" fmla="*/ 755510 w 6858000"/>
              <a:gd name="connsiteY9" fmla="*/ 438193 h 7048979"/>
              <a:gd name="connsiteX10" fmla="*/ 0 w 6858000"/>
              <a:gd name="connsiteY10" fmla="*/ 182987 h 7048979"/>
              <a:gd name="connsiteX11" fmla="*/ 0 w 6858000"/>
              <a:gd name="connsiteY11" fmla="*/ 4988686 h 7048979"/>
              <a:gd name="connsiteX12" fmla="*/ 1 w 6858000"/>
              <a:gd name="connsiteY12" fmla="*/ 4988686 h 7048979"/>
              <a:gd name="connsiteX13" fmla="*/ 1 w 6858000"/>
              <a:gd name="connsiteY13" fmla="*/ 7048979 h 7048979"/>
              <a:gd name="connsiteX14" fmla="*/ 3 w 6858000"/>
              <a:gd name="connsiteY14" fmla="*/ 7048979 h 7048979"/>
              <a:gd name="connsiteX15" fmla="*/ 3 w 6858000"/>
              <a:gd name="connsiteY15" fmla="*/ 5692814 h 7048979"/>
              <a:gd name="connsiteX16" fmla="*/ 2 w 6858000"/>
              <a:gd name="connsiteY16" fmla="*/ 5692814 h 7048979"/>
              <a:gd name="connsiteX17" fmla="*/ 2 w 6858000"/>
              <a:gd name="connsiteY17" fmla="*/ 887115 h 7048979"/>
              <a:gd name="connsiteX18" fmla="*/ 755512 w 6858000"/>
              <a:gd name="connsiteY18" fmla="*/ 1142321 h 7048979"/>
              <a:gd name="connsiteX19" fmla="*/ 1756474 w 6858000"/>
              <a:gd name="connsiteY19" fmla="*/ 1901597 h 7048979"/>
              <a:gd name="connsiteX20" fmla="*/ 2510512 w 6858000"/>
              <a:gd name="connsiteY20" fmla="*/ 1859697 h 7048979"/>
              <a:gd name="connsiteX21" fmla="*/ 3271914 w 6858000"/>
              <a:gd name="connsiteY21" fmla="*/ 984881 h 7048979"/>
              <a:gd name="connsiteX22" fmla="*/ 3823080 w 6858000"/>
              <a:gd name="connsiteY22" fmla="*/ 704914 h 7048979"/>
              <a:gd name="connsiteX23" fmla="*/ 4348477 w 6858000"/>
              <a:gd name="connsiteY23" fmla="*/ 942981 h 7048979"/>
              <a:gd name="connsiteX24" fmla="*/ 5217384 w 6858000"/>
              <a:gd name="connsiteY24" fmla="*/ 1996823 h 7048979"/>
              <a:gd name="connsiteX25" fmla="*/ 6230130 w 6858000"/>
              <a:gd name="connsiteY25" fmla="*/ 1792404 h 7048979"/>
              <a:gd name="connsiteX26" fmla="*/ 6700113 w 6858000"/>
              <a:gd name="connsiteY26" fmla="*/ 1558681 h 704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858000" h="7048979">
                <a:moveTo>
                  <a:pt x="6858000" y="1488946"/>
                </a:moveTo>
                <a:lnTo>
                  <a:pt x="6858000" y="784817"/>
                </a:lnTo>
                <a:cubicBezTo>
                  <a:pt x="6647400" y="872429"/>
                  <a:pt x="6436800" y="984162"/>
                  <a:pt x="6230128" y="1088276"/>
                </a:cubicBezTo>
                <a:cubicBezTo>
                  <a:pt x="5843782" y="1281268"/>
                  <a:pt x="5490328" y="1426015"/>
                  <a:pt x="5217382" y="1292695"/>
                </a:cubicBezTo>
                <a:cubicBezTo>
                  <a:pt x="4900746" y="1136522"/>
                  <a:pt x="4671492" y="600712"/>
                  <a:pt x="4348475" y="238853"/>
                </a:cubicBezTo>
                <a:cubicBezTo>
                  <a:pt x="4195064" y="68079"/>
                  <a:pt x="4011218" y="-8738"/>
                  <a:pt x="3823078" y="786"/>
                </a:cubicBezTo>
                <a:cubicBezTo>
                  <a:pt x="3634937" y="10307"/>
                  <a:pt x="3442501" y="106171"/>
                  <a:pt x="3271912" y="280753"/>
                </a:cubicBezTo>
                <a:cubicBezTo>
                  <a:pt x="2990618" y="570239"/>
                  <a:pt x="2762347" y="943530"/>
                  <a:pt x="2510510" y="1155569"/>
                </a:cubicBezTo>
                <a:cubicBezTo>
                  <a:pt x="2288128" y="1343482"/>
                  <a:pt x="2017147" y="1351101"/>
                  <a:pt x="1756472" y="1197469"/>
                </a:cubicBezTo>
                <a:cubicBezTo>
                  <a:pt x="1444747" y="1014631"/>
                  <a:pt x="1122219" y="683244"/>
                  <a:pt x="755510" y="438193"/>
                </a:cubicBezTo>
                <a:cubicBezTo>
                  <a:pt x="500237" y="268054"/>
                  <a:pt x="235637" y="163940"/>
                  <a:pt x="0" y="182987"/>
                </a:cubicBezTo>
                <a:lnTo>
                  <a:pt x="0" y="4988686"/>
                </a:lnTo>
                <a:lnTo>
                  <a:pt x="1" y="4988686"/>
                </a:lnTo>
                <a:lnTo>
                  <a:pt x="1" y="7048979"/>
                </a:lnTo>
                <a:lnTo>
                  <a:pt x="3" y="7048979"/>
                </a:lnTo>
                <a:lnTo>
                  <a:pt x="3" y="5692814"/>
                </a:lnTo>
                <a:lnTo>
                  <a:pt x="2" y="5692814"/>
                </a:lnTo>
                <a:lnTo>
                  <a:pt x="2" y="887115"/>
                </a:lnTo>
                <a:cubicBezTo>
                  <a:pt x="235639" y="868068"/>
                  <a:pt x="500239" y="972182"/>
                  <a:pt x="755512" y="1142321"/>
                </a:cubicBezTo>
                <a:cubicBezTo>
                  <a:pt x="1122221" y="1387372"/>
                  <a:pt x="1444749" y="1718759"/>
                  <a:pt x="1756474" y="1901597"/>
                </a:cubicBezTo>
                <a:cubicBezTo>
                  <a:pt x="2017149" y="2055229"/>
                  <a:pt x="2288130" y="2047610"/>
                  <a:pt x="2510512" y="1859697"/>
                </a:cubicBezTo>
                <a:cubicBezTo>
                  <a:pt x="2762349" y="1647658"/>
                  <a:pt x="2990620" y="1274367"/>
                  <a:pt x="3271914" y="984881"/>
                </a:cubicBezTo>
                <a:cubicBezTo>
                  <a:pt x="3442503" y="810299"/>
                  <a:pt x="3634939" y="714435"/>
                  <a:pt x="3823080" y="704914"/>
                </a:cubicBezTo>
                <a:cubicBezTo>
                  <a:pt x="4011220" y="695390"/>
                  <a:pt x="4195066" y="772207"/>
                  <a:pt x="4348477" y="942981"/>
                </a:cubicBezTo>
                <a:cubicBezTo>
                  <a:pt x="4671494" y="1304840"/>
                  <a:pt x="4900748" y="1840650"/>
                  <a:pt x="5217384" y="1996823"/>
                </a:cubicBezTo>
                <a:cubicBezTo>
                  <a:pt x="5490330" y="2130143"/>
                  <a:pt x="5843784" y="1985396"/>
                  <a:pt x="6230130" y="1792404"/>
                </a:cubicBezTo>
                <a:cubicBezTo>
                  <a:pt x="6385134" y="1714318"/>
                  <a:pt x="6542347" y="1631947"/>
                  <a:pt x="6700113" y="15586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42CF5687-4FA8-4568-9538-6FA8867D3F9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10C25D-0A2D-40CD-8E8F-E3EDA04A93C6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0C0CC-0923-4233-A2A2-CC79303562FB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17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A0497-F604-42B6-AE95-E142C9F60E80}"/>
              </a:ext>
            </a:extLst>
          </p:cNvPr>
          <p:cNvSpPr txBox="1"/>
          <p:nvPr/>
        </p:nvSpPr>
        <p:spPr>
          <a:xfrm>
            <a:off x="7998296" y="1451961"/>
            <a:ext cx="3784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세포라 입점 전 </a:t>
            </a:r>
            <a:endParaRPr lang="en-US" altLang="ko-KR" sz="3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ko-KR" altLang="en-US" sz="3200" dirty="0">
                <a:solidFill>
                  <a:srgbClr val="FF514E"/>
                </a:solidFill>
                <a:latin typeface="AppleGothic" pitchFamily="2" charset="-127"/>
                <a:ea typeface="AppleGothic" pitchFamily="2" charset="-127"/>
              </a:rPr>
              <a:t>워드 </a:t>
            </a:r>
            <a:r>
              <a:rPr lang="ko-KR" altLang="en-US" sz="3200" dirty="0" err="1">
                <a:solidFill>
                  <a:srgbClr val="FF514E"/>
                </a:solidFill>
                <a:latin typeface="AppleGothic" pitchFamily="2" charset="-127"/>
                <a:ea typeface="AppleGothic" pitchFamily="2" charset="-127"/>
              </a:rPr>
              <a:t>클라우드</a:t>
            </a:r>
            <a:r>
              <a:rPr lang="ko-KR" altLang="en-US" sz="3200" dirty="0">
                <a:solidFill>
                  <a:srgbClr val="FF514E"/>
                </a:solidFill>
                <a:latin typeface="AppleGothic" pitchFamily="2" charset="-127"/>
                <a:ea typeface="AppleGothic" pitchFamily="2" charset="-127"/>
              </a:rPr>
              <a:t> </a:t>
            </a:r>
            <a:endParaRPr lang="id-ID" sz="3200" dirty="0">
              <a:solidFill>
                <a:srgbClr val="FF514E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21E5D-ED09-4526-A48F-56C999A4355C}"/>
              </a:ext>
            </a:extLst>
          </p:cNvPr>
          <p:cNvGrpSpPr/>
          <p:nvPr/>
        </p:nvGrpSpPr>
        <p:grpSpPr>
          <a:xfrm flipV="1">
            <a:off x="8116508" y="2529179"/>
            <a:ext cx="822960" cy="139045"/>
            <a:chOff x="5163668" y="4143099"/>
            <a:chExt cx="4474514" cy="1026196"/>
          </a:xfrm>
        </p:grpSpPr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E90E680B-6EC7-41F1-AF91-A4736C89E3D2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B559B4-52BC-40AA-B95F-223F9A4E308F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EB823C-EB16-4906-8791-B28E41F716F4}"/>
              </a:ext>
            </a:extLst>
          </p:cNvPr>
          <p:cNvGrpSpPr/>
          <p:nvPr/>
        </p:nvGrpSpPr>
        <p:grpSpPr>
          <a:xfrm>
            <a:off x="7362875" y="3391914"/>
            <a:ext cx="522662" cy="522662"/>
            <a:chOff x="5523848" y="3214027"/>
            <a:chExt cx="522662" cy="522662"/>
          </a:xfrm>
          <a:solidFill>
            <a:schemeClr val="tx2">
              <a:lumMod val="50000"/>
            </a:schemeClr>
          </a:solidFill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CC423DB-CA00-4CFF-A1D0-D568EC7B1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848" y="3214027"/>
              <a:ext cx="522662" cy="522662"/>
            </a:xfrm>
            <a:custGeom>
              <a:avLst/>
              <a:gdLst>
                <a:gd name="connsiteX0" fmla="*/ 261331 w 522662"/>
                <a:gd name="connsiteY0" fmla="*/ 0 h 522662"/>
                <a:gd name="connsiteX1" fmla="*/ 522662 w 522662"/>
                <a:gd name="connsiteY1" fmla="*/ 261331 h 522662"/>
                <a:gd name="connsiteX2" fmla="*/ 261331 w 522662"/>
                <a:gd name="connsiteY2" fmla="*/ 522662 h 522662"/>
                <a:gd name="connsiteX3" fmla="*/ 0 w 522662"/>
                <a:gd name="connsiteY3" fmla="*/ 261331 h 522662"/>
                <a:gd name="connsiteX4" fmla="*/ 261331 w 522662"/>
                <a:gd name="connsiteY4" fmla="*/ 0 h 52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662" h="522662">
                  <a:moveTo>
                    <a:pt x="261331" y="0"/>
                  </a:moveTo>
                  <a:cubicBezTo>
                    <a:pt x="405660" y="0"/>
                    <a:pt x="522662" y="117002"/>
                    <a:pt x="522662" y="261331"/>
                  </a:cubicBezTo>
                  <a:cubicBezTo>
                    <a:pt x="522662" y="405660"/>
                    <a:pt x="405660" y="522662"/>
                    <a:pt x="261331" y="522662"/>
                  </a:cubicBezTo>
                  <a:cubicBezTo>
                    <a:pt x="117002" y="522662"/>
                    <a:pt x="0" y="405660"/>
                    <a:pt x="0" y="261331"/>
                  </a:cubicBezTo>
                  <a:cubicBezTo>
                    <a:pt x="0" y="117002"/>
                    <a:pt x="117002" y="0"/>
                    <a:pt x="261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/>
              <a:endParaRPr lang="en-US" altLang="en-US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endParaRPr>
            </a:p>
          </p:txBody>
        </p:sp>
        <p:sp>
          <p:nvSpPr>
            <p:cNvPr id="23" name="TextBox 46">
              <a:extLst>
                <a:ext uri="{FF2B5EF4-FFF2-40B4-BE49-F238E27FC236}">
                  <a16:creationId xmlns:a16="http://schemas.microsoft.com/office/drawing/2014/main" id="{DF84A8E8-EF04-4010-BEB9-E2A48830D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6581" y="3290692"/>
              <a:ext cx="177196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/>
              <a:r>
                <a:rPr lang="en-US" altLang="en-US" sz="1800" dirty="0">
                  <a:solidFill>
                    <a:schemeClr val="bg1"/>
                  </a:solidFill>
                  <a:latin typeface="AppleGothic" pitchFamily="2" charset="-127"/>
                  <a:ea typeface="AppleGothic" pitchFamily="2" charset="-127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6202A5-5BD0-472F-A2B7-D0DE90B7ABC5}"/>
              </a:ext>
            </a:extLst>
          </p:cNvPr>
          <p:cNvGrpSpPr/>
          <p:nvPr/>
        </p:nvGrpSpPr>
        <p:grpSpPr>
          <a:xfrm>
            <a:off x="7362875" y="4598982"/>
            <a:ext cx="522662" cy="522662"/>
            <a:chOff x="5523848" y="4925300"/>
            <a:chExt cx="522662" cy="522662"/>
          </a:xfrm>
          <a:solidFill>
            <a:schemeClr val="accent3"/>
          </a:solidFill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FD2F02-C83E-487C-A81E-CBE433138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848" y="4925300"/>
              <a:ext cx="522662" cy="522662"/>
            </a:xfrm>
            <a:custGeom>
              <a:avLst/>
              <a:gdLst>
                <a:gd name="connsiteX0" fmla="*/ 261331 w 522662"/>
                <a:gd name="connsiteY0" fmla="*/ 0 h 522662"/>
                <a:gd name="connsiteX1" fmla="*/ 522662 w 522662"/>
                <a:gd name="connsiteY1" fmla="*/ 261331 h 522662"/>
                <a:gd name="connsiteX2" fmla="*/ 261331 w 522662"/>
                <a:gd name="connsiteY2" fmla="*/ 522662 h 522662"/>
                <a:gd name="connsiteX3" fmla="*/ 0 w 522662"/>
                <a:gd name="connsiteY3" fmla="*/ 261331 h 522662"/>
                <a:gd name="connsiteX4" fmla="*/ 261331 w 522662"/>
                <a:gd name="connsiteY4" fmla="*/ 0 h 52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662" h="522662">
                  <a:moveTo>
                    <a:pt x="261331" y="0"/>
                  </a:moveTo>
                  <a:cubicBezTo>
                    <a:pt x="405660" y="0"/>
                    <a:pt x="522662" y="117002"/>
                    <a:pt x="522662" y="261331"/>
                  </a:cubicBezTo>
                  <a:cubicBezTo>
                    <a:pt x="522662" y="405660"/>
                    <a:pt x="405660" y="522662"/>
                    <a:pt x="261331" y="522662"/>
                  </a:cubicBezTo>
                  <a:cubicBezTo>
                    <a:pt x="117002" y="522662"/>
                    <a:pt x="0" y="405660"/>
                    <a:pt x="0" y="261331"/>
                  </a:cubicBezTo>
                  <a:cubicBezTo>
                    <a:pt x="0" y="117002"/>
                    <a:pt x="117002" y="0"/>
                    <a:pt x="261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/>
              <a:endParaRPr lang="en-US" altLang="en-US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endParaRPr>
            </a:p>
          </p:txBody>
        </p:sp>
        <p:sp>
          <p:nvSpPr>
            <p:cNvPr id="21" name="TextBox 46">
              <a:extLst>
                <a:ext uri="{FF2B5EF4-FFF2-40B4-BE49-F238E27FC236}">
                  <a16:creationId xmlns:a16="http://schemas.microsoft.com/office/drawing/2014/main" id="{B70D1CF7-7BA3-4019-A53C-DF177C164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6581" y="5001965"/>
              <a:ext cx="177196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/>
              <a:r>
                <a:rPr lang="id-ID" altLang="en-US" sz="1800" dirty="0">
                  <a:solidFill>
                    <a:schemeClr val="bg1"/>
                  </a:solidFill>
                  <a:latin typeface="AppleGothic" pitchFamily="2" charset="-127"/>
                  <a:ea typeface="AppleGothic" pitchFamily="2" charset="-127"/>
                  <a:cs typeface="Segoe UI" panose="020B0502040204020203" pitchFamily="34" charset="0"/>
                </a:rPr>
                <a:t>2</a:t>
              </a:r>
              <a:endParaRPr lang="en-US" altLang="en-US" sz="18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EB63316-C286-44E9-9111-9EABF715FF32}"/>
              </a:ext>
            </a:extLst>
          </p:cNvPr>
          <p:cNvSpPr/>
          <p:nvPr/>
        </p:nvSpPr>
        <p:spPr>
          <a:xfrm>
            <a:off x="7998296" y="3125457"/>
            <a:ext cx="3784762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트위터 사용자들은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화장품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미국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직구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바디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브랜드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입점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뷰티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향수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립스틱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을 가장 많이 이야기하는 것으로 나타났다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899FAE-6296-4B16-8D6C-7BC86E8F69E7}"/>
              </a:ext>
            </a:extLst>
          </p:cNvPr>
          <p:cNvSpPr/>
          <p:nvPr/>
        </p:nvSpPr>
        <p:spPr>
          <a:xfrm>
            <a:off x="7998295" y="4410533"/>
            <a:ext cx="3657715" cy="11695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세포라가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한국에 입점 되기 전 소비자들은 해외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미국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사이트에서 직접 구매하는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직구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를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많이 했던 것으로 보인다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또한 바디 제품에 가장 관심이 많은 것으로 보인다</a:t>
            </a:r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endParaRPr lang="en-US" altLang="ko-KR" sz="1400" b="1" u="sng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pic>
        <p:nvPicPr>
          <p:cNvPr id="3" name="그림 개체 틀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8A86138-C79F-3443-82CC-8999A4E9DB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r="5476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8AE89A-7833-594F-BB2B-762B2D18D287}"/>
              </a:ext>
            </a:extLst>
          </p:cNvPr>
          <p:cNvSpPr txBox="1"/>
          <p:nvPr/>
        </p:nvSpPr>
        <p:spPr>
          <a:xfrm>
            <a:off x="8954814" y="48400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54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E6A8FD-F8A2-4793-8452-908F63431841}"/>
              </a:ext>
            </a:extLst>
          </p:cNvPr>
          <p:cNvSpPr/>
          <p:nvPr/>
        </p:nvSpPr>
        <p:spPr>
          <a:xfrm rot="16200000" flipV="1">
            <a:off x="95491" y="-95490"/>
            <a:ext cx="6858000" cy="7048979"/>
          </a:xfrm>
          <a:custGeom>
            <a:avLst/>
            <a:gdLst>
              <a:gd name="connsiteX0" fmla="*/ 6858000 w 6858000"/>
              <a:gd name="connsiteY0" fmla="*/ 1488946 h 7048979"/>
              <a:gd name="connsiteX1" fmla="*/ 6858000 w 6858000"/>
              <a:gd name="connsiteY1" fmla="*/ 784817 h 7048979"/>
              <a:gd name="connsiteX2" fmla="*/ 6230128 w 6858000"/>
              <a:gd name="connsiteY2" fmla="*/ 1088276 h 7048979"/>
              <a:gd name="connsiteX3" fmla="*/ 5217382 w 6858000"/>
              <a:gd name="connsiteY3" fmla="*/ 1292695 h 7048979"/>
              <a:gd name="connsiteX4" fmla="*/ 4348475 w 6858000"/>
              <a:gd name="connsiteY4" fmla="*/ 238853 h 7048979"/>
              <a:gd name="connsiteX5" fmla="*/ 3823078 w 6858000"/>
              <a:gd name="connsiteY5" fmla="*/ 786 h 7048979"/>
              <a:gd name="connsiteX6" fmla="*/ 3271912 w 6858000"/>
              <a:gd name="connsiteY6" fmla="*/ 280753 h 7048979"/>
              <a:gd name="connsiteX7" fmla="*/ 2510510 w 6858000"/>
              <a:gd name="connsiteY7" fmla="*/ 1155569 h 7048979"/>
              <a:gd name="connsiteX8" fmla="*/ 1756472 w 6858000"/>
              <a:gd name="connsiteY8" fmla="*/ 1197469 h 7048979"/>
              <a:gd name="connsiteX9" fmla="*/ 755510 w 6858000"/>
              <a:gd name="connsiteY9" fmla="*/ 438193 h 7048979"/>
              <a:gd name="connsiteX10" fmla="*/ 0 w 6858000"/>
              <a:gd name="connsiteY10" fmla="*/ 182987 h 7048979"/>
              <a:gd name="connsiteX11" fmla="*/ 0 w 6858000"/>
              <a:gd name="connsiteY11" fmla="*/ 4988686 h 7048979"/>
              <a:gd name="connsiteX12" fmla="*/ 1 w 6858000"/>
              <a:gd name="connsiteY12" fmla="*/ 4988686 h 7048979"/>
              <a:gd name="connsiteX13" fmla="*/ 1 w 6858000"/>
              <a:gd name="connsiteY13" fmla="*/ 7048979 h 7048979"/>
              <a:gd name="connsiteX14" fmla="*/ 3 w 6858000"/>
              <a:gd name="connsiteY14" fmla="*/ 7048979 h 7048979"/>
              <a:gd name="connsiteX15" fmla="*/ 3 w 6858000"/>
              <a:gd name="connsiteY15" fmla="*/ 5692814 h 7048979"/>
              <a:gd name="connsiteX16" fmla="*/ 2 w 6858000"/>
              <a:gd name="connsiteY16" fmla="*/ 5692814 h 7048979"/>
              <a:gd name="connsiteX17" fmla="*/ 2 w 6858000"/>
              <a:gd name="connsiteY17" fmla="*/ 887115 h 7048979"/>
              <a:gd name="connsiteX18" fmla="*/ 755512 w 6858000"/>
              <a:gd name="connsiteY18" fmla="*/ 1142321 h 7048979"/>
              <a:gd name="connsiteX19" fmla="*/ 1756474 w 6858000"/>
              <a:gd name="connsiteY19" fmla="*/ 1901597 h 7048979"/>
              <a:gd name="connsiteX20" fmla="*/ 2510512 w 6858000"/>
              <a:gd name="connsiteY20" fmla="*/ 1859697 h 7048979"/>
              <a:gd name="connsiteX21" fmla="*/ 3271914 w 6858000"/>
              <a:gd name="connsiteY21" fmla="*/ 984881 h 7048979"/>
              <a:gd name="connsiteX22" fmla="*/ 3823080 w 6858000"/>
              <a:gd name="connsiteY22" fmla="*/ 704914 h 7048979"/>
              <a:gd name="connsiteX23" fmla="*/ 4348477 w 6858000"/>
              <a:gd name="connsiteY23" fmla="*/ 942981 h 7048979"/>
              <a:gd name="connsiteX24" fmla="*/ 5217384 w 6858000"/>
              <a:gd name="connsiteY24" fmla="*/ 1996823 h 7048979"/>
              <a:gd name="connsiteX25" fmla="*/ 6230130 w 6858000"/>
              <a:gd name="connsiteY25" fmla="*/ 1792404 h 7048979"/>
              <a:gd name="connsiteX26" fmla="*/ 6700113 w 6858000"/>
              <a:gd name="connsiteY26" fmla="*/ 1558681 h 704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858000" h="7048979">
                <a:moveTo>
                  <a:pt x="6858000" y="1488946"/>
                </a:moveTo>
                <a:lnTo>
                  <a:pt x="6858000" y="784817"/>
                </a:lnTo>
                <a:cubicBezTo>
                  <a:pt x="6647400" y="872429"/>
                  <a:pt x="6436800" y="984162"/>
                  <a:pt x="6230128" y="1088276"/>
                </a:cubicBezTo>
                <a:cubicBezTo>
                  <a:pt x="5843782" y="1281268"/>
                  <a:pt x="5490328" y="1426015"/>
                  <a:pt x="5217382" y="1292695"/>
                </a:cubicBezTo>
                <a:cubicBezTo>
                  <a:pt x="4900746" y="1136522"/>
                  <a:pt x="4671492" y="600712"/>
                  <a:pt x="4348475" y="238853"/>
                </a:cubicBezTo>
                <a:cubicBezTo>
                  <a:pt x="4195064" y="68079"/>
                  <a:pt x="4011218" y="-8738"/>
                  <a:pt x="3823078" y="786"/>
                </a:cubicBezTo>
                <a:cubicBezTo>
                  <a:pt x="3634937" y="10307"/>
                  <a:pt x="3442501" y="106171"/>
                  <a:pt x="3271912" y="280753"/>
                </a:cubicBezTo>
                <a:cubicBezTo>
                  <a:pt x="2990618" y="570239"/>
                  <a:pt x="2762347" y="943530"/>
                  <a:pt x="2510510" y="1155569"/>
                </a:cubicBezTo>
                <a:cubicBezTo>
                  <a:pt x="2288128" y="1343482"/>
                  <a:pt x="2017147" y="1351101"/>
                  <a:pt x="1756472" y="1197469"/>
                </a:cubicBezTo>
                <a:cubicBezTo>
                  <a:pt x="1444747" y="1014631"/>
                  <a:pt x="1122219" y="683244"/>
                  <a:pt x="755510" y="438193"/>
                </a:cubicBezTo>
                <a:cubicBezTo>
                  <a:pt x="500237" y="268054"/>
                  <a:pt x="235637" y="163940"/>
                  <a:pt x="0" y="182987"/>
                </a:cubicBezTo>
                <a:lnTo>
                  <a:pt x="0" y="4988686"/>
                </a:lnTo>
                <a:lnTo>
                  <a:pt x="1" y="4988686"/>
                </a:lnTo>
                <a:lnTo>
                  <a:pt x="1" y="7048979"/>
                </a:lnTo>
                <a:lnTo>
                  <a:pt x="3" y="7048979"/>
                </a:lnTo>
                <a:lnTo>
                  <a:pt x="3" y="5692814"/>
                </a:lnTo>
                <a:lnTo>
                  <a:pt x="2" y="5692814"/>
                </a:lnTo>
                <a:lnTo>
                  <a:pt x="2" y="887115"/>
                </a:lnTo>
                <a:cubicBezTo>
                  <a:pt x="235639" y="868068"/>
                  <a:pt x="500239" y="972182"/>
                  <a:pt x="755512" y="1142321"/>
                </a:cubicBezTo>
                <a:cubicBezTo>
                  <a:pt x="1122221" y="1387372"/>
                  <a:pt x="1444749" y="1718759"/>
                  <a:pt x="1756474" y="1901597"/>
                </a:cubicBezTo>
                <a:cubicBezTo>
                  <a:pt x="2017149" y="2055229"/>
                  <a:pt x="2288130" y="2047610"/>
                  <a:pt x="2510512" y="1859697"/>
                </a:cubicBezTo>
                <a:cubicBezTo>
                  <a:pt x="2762349" y="1647658"/>
                  <a:pt x="2990620" y="1274367"/>
                  <a:pt x="3271914" y="984881"/>
                </a:cubicBezTo>
                <a:cubicBezTo>
                  <a:pt x="3442503" y="810299"/>
                  <a:pt x="3634939" y="714435"/>
                  <a:pt x="3823080" y="704914"/>
                </a:cubicBezTo>
                <a:cubicBezTo>
                  <a:pt x="4011220" y="695390"/>
                  <a:pt x="4195066" y="772207"/>
                  <a:pt x="4348477" y="942981"/>
                </a:cubicBezTo>
                <a:cubicBezTo>
                  <a:pt x="4671494" y="1304840"/>
                  <a:pt x="4900748" y="1840650"/>
                  <a:pt x="5217384" y="1996823"/>
                </a:cubicBezTo>
                <a:cubicBezTo>
                  <a:pt x="5490330" y="2130143"/>
                  <a:pt x="5843784" y="1985396"/>
                  <a:pt x="6230130" y="1792404"/>
                </a:cubicBezTo>
                <a:cubicBezTo>
                  <a:pt x="6385134" y="1714318"/>
                  <a:pt x="6542347" y="1631947"/>
                  <a:pt x="6700113" y="15586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42CF5687-4FA8-4568-9538-6FA8867D3F9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10C25D-0A2D-40CD-8E8F-E3EDA04A93C6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0C0CC-0923-4233-A2A2-CC79303562FB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18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21E5D-ED09-4526-A48F-56C999A4355C}"/>
              </a:ext>
            </a:extLst>
          </p:cNvPr>
          <p:cNvGrpSpPr/>
          <p:nvPr/>
        </p:nvGrpSpPr>
        <p:grpSpPr>
          <a:xfrm flipV="1">
            <a:off x="8116508" y="2529179"/>
            <a:ext cx="822960" cy="139045"/>
            <a:chOff x="5163668" y="4143099"/>
            <a:chExt cx="4474514" cy="1026196"/>
          </a:xfrm>
        </p:grpSpPr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E90E680B-6EC7-41F1-AF91-A4736C89E3D2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B559B4-52BC-40AA-B95F-223F9A4E308F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EB823C-EB16-4906-8791-B28E41F716F4}"/>
              </a:ext>
            </a:extLst>
          </p:cNvPr>
          <p:cNvGrpSpPr/>
          <p:nvPr/>
        </p:nvGrpSpPr>
        <p:grpSpPr>
          <a:xfrm>
            <a:off x="7362875" y="3391914"/>
            <a:ext cx="522662" cy="522662"/>
            <a:chOff x="5523848" y="3214027"/>
            <a:chExt cx="522662" cy="522662"/>
          </a:xfrm>
          <a:solidFill>
            <a:schemeClr val="tx2">
              <a:lumMod val="50000"/>
            </a:schemeClr>
          </a:solidFill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CC423DB-CA00-4CFF-A1D0-D568EC7B1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848" y="3214027"/>
              <a:ext cx="522662" cy="522662"/>
            </a:xfrm>
            <a:custGeom>
              <a:avLst/>
              <a:gdLst>
                <a:gd name="connsiteX0" fmla="*/ 261331 w 522662"/>
                <a:gd name="connsiteY0" fmla="*/ 0 h 522662"/>
                <a:gd name="connsiteX1" fmla="*/ 522662 w 522662"/>
                <a:gd name="connsiteY1" fmla="*/ 261331 h 522662"/>
                <a:gd name="connsiteX2" fmla="*/ 261331 w 522662"/>
                <a:gd name="connsiteY2" fmla="*/ 522662 h 522662"/>
                <a:gd name="connsiteX3" fmla="*/ 0 w 522662"/>
                <a:gd name="connsiteY3" fmla="*/ 261331 h 522662"/>
                <a:gd name="connsiteX4" fmla="*/ 261331 w 522662"/>
                <a:gd name="connsiteY4" fmla="*/ 0 h 52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662" h="522662">
                  <a:moveTo>
                    <a:pt x="261331" y="0"/>
                  </a:moveTo>
                  <a:cubicBezTo>
                    <a:pt x="405660" y="0"/>
                    <a:pt x="522662" y="117002"/>
                    <a:pt x="522662" y="261331"/>
                  </a:cubicBezTo>
                  <a:cubicBezTo>
                    <a:pt x="522662" y="405660"/>
                    <a:pt x="405660" y="522662"/>
                    <a:pt x="261331" y="522662"/>
                  </a:cubicBezTo>
                  <a:cubicBezTo>
                    <a:pt x="117002" y="522662"/>
                    <a:pt x="0" y="405660"/>
                    <a:pt x="0" y="261331"/>
                  </a:cubicBezTo>
                  <a:cubicBezTo>
                    <a:pt x="0" y="117002"/>
                    <a:pt x="117002" y="0"/>
                    <a:pt x="261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/>
              <a:endParaRPr lang="en-US" altLang="en-US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endParaRPr>
            </a:p>
          </p:txBody>
        </p:sp>
        <p:sp>
          <p:nvSpPr>
            <p:cNvPr id="23" name="TextBox 46">
              <a:extLst>
                <a:ext uri="{FF2B5EF4-FFF2-40B4-BE49-F238E27FC236}">
                  <a16:creationId xmlns:a16="http://schemas.microsoft.com/office/drawing/2014/main" id="{DF84A8E8-EF04-4010-BEB9-E2A48830D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6581" y="3290692"/>
              <a:ext cx="177196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/>
              <a:r>
                <a:rPr lang="en-US" altLang="en-US" sz="1800" dirty="0">
                  <a:solidFill>
                    <a:schemeClr val="bg1"/>
                  </a:solidFill>
                  <a:latin typeface="AppleGothic" pitchFamily="2" charset="-127"/>
                  <a:ea typeface="AppleGothic" pitchFamily="2" charset="-127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6202A5-5BD0-472F-A2B7-D0DE90B7ABC5}"/>
              </a:ext>
            </a:extLst>
          </p:cNvPr>
          <p:cNvGrpSpPr/>
          <p:nvPr/>
        </p:nvGrpSpPr>
        <p:grpSpPr>
          <a:xfrm>
            <a:off x="7362875" y="4598982"/>
            <a:ext cx="522662" cy="522662"/>
            <a:chOff x="5523848" y="4925300"/>
            <a:chExt cx="522662" cy="522662"/>
          </a:xfrm>
          <a:solidFill>
            <a:schemeClr val="accent3"/>
          </a:solidFill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FD2F02-C83E-487C-A81E-CBE433138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848" y="4925300"/>
              <a:ext cx="522662" cy="522662"/>
            </a:xfrm>
            <a:custGeom>
              <a:avLst/>
              <a:gdLst>
                <a:gd name="connsiteX0" fmla="*/ 261331 w 522662"/>
                <a:gd name="connsiteY0" fmla="*/ 0 h 522662"/>
                <a:gd name="connsiteX1" fmla="*/ 522662 w 522662"/>
                <a:gd name="connsiteY1" fmla="*/ 261331 h 522662"/>
                <a:gd name="connsiteX2" fmla="*/ 261331 w 522662"/>
                <a:gd name="connsiteY2" fmla="*/ 522662 h 522662"/>
                <a:gd name="connsiteX3" fmla="*/ 0 w 522662"/>
                <a:gd name="connsiteY3" fmla="*/ 261331 h 522662"/>
                <a:gd name="connsiteX4" fmla="*/ 261331 w 522662"/>
                <a:gd name="connsiteY4" fmla="*/ 0 h 52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662" h="522662">
                  <a:moveTo>
                    <a:pt x="261331" y="0"/>
                  </a:moveTo>
                  <a:cubicBezTo>
                    <a:pt x="405660" y="0"/>
                    <a:pt x="522662" y="117002"/>
                    <a:pt x="522662" y="261331"/>
                  </a:cubicBezTo>
                  <a:cubicBezTo>
                    <a:pt x="522662" y="405660"/>
                    <a:pt x="405660" y="522662"/>
                    <a:pt x="261331" y="522662"/>
                  </a:cubicBezTo>
                  <a:cubicBezTo>
                    <a:pt x="117002" y="522662"/>
                    <a:pt x="0" y="405660"/>
                    <a:pt x="0" y="261331"/>
                  </a:cubicBezTo>
                  <a:cubicBezTo>
                    <a:pt x="0" y="117002"/>
                    <a:pt x="117002" y="0"/>
                    <a:pt x="261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/>
              <a:endParaRPr lang="en-US" altLang="en-US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endParaRPr>
            </a:p>
          </p:txBody>
        </p:sp>
        <p:sp>
          <p:nvSpPr>
            <p:cNvPr id="21" name="TextBox 46">
              <a:extLst>
                <a:ext uri="{FF2B5EF4-FFF2-40B4-BE49-F238E27FC236}">
                  <a16:creationId xmlns:a16="http://schemas.microsoft.com/office/drawing/2014/main" id="{B70D1CF7-7BA3-4019-A53C-DF177C164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6581" y="5001965"/>
              <a:ext cx="177196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/>
              <a:r>
                <a:rPr lang="id-ID" altLang="en-US" sz="1800" dirty="0">
                  <a:solidFill>
                    <a:schemeClr val="bg1"/>
                  </a:solidFill>
                  <a:latin typeface="AppleGothic" pitchFamily="2" charset="-127"/>
                  <a:ea typeface="AppleGothic" pitchFamily="2" charset="-127"/>
                  <a:cs typeface="Segoe UI" panose="020B0502040204020203" pitchFamily="34" charset="0"/>
                </a:rPr>
                <a:t>2</a:t>
              </a:r>
              <a:endParaRPr lang="en-US" altLang="en-US" sz="18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EB63316-C286-44E9-9111-9EABF715FF32}"/>
              </a:ext>
            </a:extLst>
          </p:cNvPr>
          <p:cNvSpPr/>
          <p:nvPr/>
        </p:nvSpPr>
        <p:spPr>
          <a:xfrm>
            <a:off x="8002192" y="3201783"/>
            <a:ext cx="3780866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트위터 사용자들은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향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향수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뷰티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브랜드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화장품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립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오픈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입점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할인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을 가장 많이 이야기하는 것으로 나타났다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pic>
        <p:nvPicPr>
          <p:cNvPr id="9" name="그림 개체 틀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A87B8FA-34EC-6945-9F0F-E12356D5DF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r="5476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250D90-0E73-C54C-9C75-39E2F2969D0C}"/>
              </a:ext>
            </a:extLst>
          </p:cNvPr>
          <p:cNvSpPr txBox="1"/>
          <p:nvPr/>
        </p:nvSpPr>
        <p:spPr>
          <a:xfrm>
            <a:off x="7998296" y="1451961"/>
            <a:ext cx="3784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세포라 입점 후 </a:t>
            </a:r>
            <a:endParaRPr lang="en-US" altLang="ko-KR" sz="3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ko-KR" altLang="en-US" sz="3200" dirty="0">
                <a:solidFill>
                  <a:srgbClr val="FF514E"/>
                </a:solidFill>
                <a:latin typeface="AppleGothic" pitchFamily="2" charset="-127"/>
                <a:ea typeface="AppleGothic" pitchFamily="2" charset="-127"/>
              </a:rPr>
              <a:t>워드 </a:t>
            </a:r>
            <a:r>
              <a:rPr lang="ko-KR" altLang="en-US" sz="3200" dirty="0" err="1">
                <a:solidFill>
                  <a:srgbClr val="FF514E"/>
                </a:solidFill>
                <a:latin typeface="AppleGothic" pitchFamily="2" charset="-127"/>
                <a:ea typeface="AppleGothic" pitchFamily="2" charset="-127"/>
              </a:rPr>
              <a:t>클라우드</a:t>
            </a:r>
            <a:r>
              <a:rPr lang="ko-KR" altLang="en-US" sz="3200" dirty="0">
                <a:solidFill>
                  <a:srgbClr val="FF514E"/>
                </a:solidFill>
                <a:latin typeface="AppleGothic" pitchFamily="2" charset="-127"/>
                <a:ea typeface="AppleGothic" pitchFamily="2" charset="-127"/>
              </a:rPr>
              <a:t> </a:t>
            </a:r>
            <a:endParaRPr lang="id-ID" sz="3200" dirty="0">
              <a:solidFill>
                <a:srgbClr val="FF514E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DE2C1E5F-BFBB-1547-AB68-EB96F8818E14}"/>
              </a:ext>
            </a:extLst>
          </p:cNvPr>
          <p:cNvSpPr/>
          <p:nvPr/>
        </p:nvSpPr>
        <p:spPr>
          <a:xfrm>
            <a:off x="7998295" y="4552695"/>
            <a:ext cx="3657715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세포라가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한국에 입점 되고 나서 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소비자들은 향수 품목에 가장 관심이 많은 것으로 보인다</a:t>
            </a:r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 </a:t>
            </a:r>
            <a:endParaRPr lang="en-US" altLang="ko-KR" sz="1400" b="1" u="sng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5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320E500-AAC6-4709-A536-624B22632B4B}"/>
              </a:ext>
            </a:extLst>
          </p:cNvPr>
          <p:cNvSpPr txBox="1"/>
          <p:nvPr/>
        </p:nvSpPr>
        <p:spPr>
          <a:xfrm>
            <a:off x="8592875" y="2361241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latin typeface="AppleGothic" pitchFamily="2" charset="-127"/>
                <a:ea typeface="AppleGothic" pitchFamily="2" charset="-127"/>
              </a:rPr>
              <a:t>Offline</a:t>
            </a:r>
            <a:r>
              <a:rPr lang="ko-KR" altLang="en-US" sz="1600" b="1" dirty="0">
                <a:solidFill>
                  <a:schemeClr val="accent4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z="1600" b="1" dirty="0">
                <a:solidFill>
                  <a:schemeClr val="accent4"/>
                </a:solidFill>
                <a:latin typeface="AppleGothic" pitchFamily="2" charset="-127"/>
                <a:ea typeface="AppleGothic" pitchFamily="2" charset="-127"/>
              </a:rPr>
              <a:t>&amp;</a:t>
            </a:r>
            <a:r>
              <a:rPr lang="ko-KR" altLang="en-US" sz="1600" b="1" dirty="0">
                <a:solidFill>
                  <a:schemeClr val="accent4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z="1600" b="1" dirty="0">
                <a:solidFill>
                  <a:schemeClr val="accent4"/>
                </a:solidFill>
                <a:latin typeface="AppleGothic" pitchFamily="2" charset="-127"/>
                <a:ea typeface="AppleGothic" pitchFamily="2" charset="-127"/>
              </a:rPr>
              <a:t>Online</a:t>
            </a:r>
            <a:endParaRPr lang="en-US" sz="1600" b="1" dirty="0">
              <a:solidFill>
                <a:schemeClr val="accent4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9A15A-69BE-457D-9ADF-6C629C9568C8}"/>
              </a:ext>
            </a:extLst>
          </p:cNvPr>
          <p:cNvSpPr txBox="1"/>
          <p:nvPr/>
        </p:nvSpPr>
        <p:spPr>
          <a:xfrm>
            <a:off x="8592873" y="2806405"/>
            <a:ext cx="2599845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3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4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개국에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2600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여 개 매장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약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만 명의 직원 수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2010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년 모바일 쇼핑 플랫폼 출시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798E2E-8C83-47C2-8EC3-DDF45DE92A23}"/>
              </a:ext>
            </a:extLst>
          </p:cNvPr>
          <p:cNvSpPr txBox="1"/>
          <p:nvPr/>
        </p:nvSpPr>
        <p:spPr>
          <a:xfrm>
            <a:off x="8592875" y="4373058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Plan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EB6E32-0FE2-4A10-BAA2-F5ED63D83989}"/>
              </a:ext>
            </a:extLst>
          </p:cNvPr>
          <p:cNvSpPr txBox="1"/>
          <p:nvPr/>
        </p:nvSpPr>
        <p:spPr>
          <a:xfrm>
            <a:off x="8592874" y="4818222"/>
            <a:ext cx="3224878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한국에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2021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년까지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7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개 매장을 연 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2022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년에는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14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개 까지 확대하는 것이 목표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39D098-19DC-4CC8-8A22-C64CA94A4ABF}"/>
              </a:ext>
            </a:extLst>
          </p:cNvPr>
          <p:cNvSpPr txBox="1"/>
          <p:nvPr/>
        </p:nvSpPr>
        <p:spPr>
          <a:xfrm>
            <a:off x="2657229" y="2361241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History</a:t>
            </a:r>
            <a:endParaRPr lang="en-US" sz="1600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90B7CA-324D-4529-A43D-B04B122FB6D8}"/>
              </a:ext>
            </a:extLst>
          </p:cNvPr>
          <p:cNvSpPr txBox="1"/>
          <p:nvPr/>
        </p:nvSpPr>
        <p:spPr>
          <a:xfrm>
            <a:off x="1171074" y="2806405"/>
            <a:ext cx="2462463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1969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년 프랑스에 첫 번째 매장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1999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년 미국에 첫 번째 매장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2005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년 아시아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상하이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)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첫 진출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CF0B8A-4873-48EB-A942-D97FDBFD87C1}"/>
              </a:ext>
            </a:extLst>
          </p:cNvPr>
          <p:cNvSpPr txBox="1"/>
          <p:nvPr/>
        </p:nvSpPr>
        <p:spPr>
          <a:xfrm>
            <a:off x="2376703" y="4373058"/>
            <a:ext cx="1120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Launching</a:t>
            </a:r>
            <a:endParaRPr lang="en-US" sz="1600" b="1" dirty="0">
              <a:solidFill>
                <a:schemeClr val="accent2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907CFA-C876-437B-BF65-A9227D635615}"/>
              </a:ext>
            </a:extLst>
          </p:cNvPr>
          <p:cNvSpPr txBox="1"/>
          <p:nvPr/>
        </p:nvSpPr>
        <p:spPr>
          <a:xfrm>
            <a:off x="1119284" y="4818222"/>
            <a:ext cx="2462463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중국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싱가포르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말레이시아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태국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인도네시아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인도 등에 이어 한국에는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2019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년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10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월 진출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D9C51CCA-9E35-4183-89D7-D7CFF604F9E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9F84906-B90F-489D-A6D7-466EDA808370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B0BB34BA-A04F-4F51-AB1D-B4F84B037851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C9E11E-6D15-496E-9B31-851F15E34B1F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01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421E4C-39CC-42AC-8749-568EACF40095}"/>
              </a:ext>
            </a:extLst>
          </p:cNvPr>
          <p:cNvSpPr txBox="1"/>
          <p:nvPr/>
        </p:nvSpPr>
        <p:spPr>
          <a:xfrm>
            <a:off x="2973792" y="589062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브랜드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설명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D5FF94-A1B3-4218-A55A-9999B502CF05}"/>
              </a:ext>
            </a:extLst>
          </p:cNvPr>
          <p:cNvGrpSpPr/>
          <p:nvPr/>
        </p:nvGrpSpPr>
        <p:grpSpPr>
          <a:xfrm flipV="1">
            <a:off x="5684520" y="1159273"/>
            <a:ext cx="822960" cy="139045"/>
            <a:chOff x="5163668" y="4143099"/>
            <a:chExt cx="4474514" cy="1026196"/>
          </a:xfrm>
        </p:grpSpPr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D9C68B56-A6D9-49C6-BC18-22850BF4F60B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50" name="Freeform: Shape 14">
              <a:extLst>
                <a:ext uri="{FF2B5EF4-FFF2-40B4-BE49-F238E27FC236}">
                  <a16:creationId xmlns:a16="http://schemas.microsoft.com/office/drawing/2014/main" id="{94DBE9DF-1D84-4E3B-ADAB-20686817BB5C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980FF5F-86EC-B143-95A4-193A2F21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4" y="2784518"/>
            <a:ext cx="42862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B9F5C3-84AF-45D6-B42A-459A657A677A}"/>
              </a:ext>
            </a:extLst>
          </p:cNvPr>
          <p:cNvGrpSpPr>
            <a:grpSpLocks noChangeAspect="1"/>
          </p:cNvGrpSpPr>
          <p:nvPr/>
        </p:nvGrpSpPr>
        <p:grpSpPr>
          <a:xfrm>
            <a:off x="2808542" y="4997670"/>
            <a:ext cx="3130497" cy="1040778"/>
            <a:chOff x="6213792" y="4114590"/>
            <a:chExt cx="3394232" cy="814592"/>
          </a:xfrm>
          <a:effectLst/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EE1CCCA-FED5-458F-B0D4-3E1B7B42B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9270" y="4189034"/>
              <a:ext cx="675076" cy="534136"/>
            </a:xfrm>
            <a:custGeom>
              <a:avLst/>
              <a:gdLst>
                <a:gd name="T0" fmla="*/ 752 w 752"/>
                <a:gd name="T1" fmla="*/ 88 h 595"/>
                <a:gd name="T2" fmla="*/ 752 w 752"/>
                <a:gd name="T3" fmla="*/ 595 h 595"/>
                <a:gd name="T4" fmla="*/ 0 w 752"/>
                <a:gd name="T5" fmla="*/ 395 h 595"/>
                <a:gd name="T6" fmla="*/ 0 w 752"/>
                <a:gd name="T7" fmla="*/ 0 h 595"/>
                <a:gd name="T8" fmla="*/ 752 w 752"/>
                <a:gd name="T9" fmla="*/ 88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595">
                  <a:moveTo>
                    <a:pt x="752" y="88"/>
                  </a:moveTo>
                  <a:lnTo>
                    <a:pt x="752" y="595"/>
                  </a:lnTo>
                  <a:lnTo>
                    <a:pt x="0" y="395"/>
                  </a:lnTo>
                  <a:lnTo>
                    <a:pt x="0" y="0"/>
                  </a:lnTo>
                  <a:lnTo>
                    <a:pt x="752" y="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EA718A-C3DF-4E3C-8F29-444B7ADE4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265" y="4193959"/>
              <a:ext cx="1290006" cy="570942"/>
            </a:xfrm>
            <a:custGeom>
              <a:avLst/>
              <a:gdLst>
                <a:gd name="T0" fmla="*/ 1437 w 1437"/>
                <a:gd name="T1" fmla="*/ 0 h 636"/>
                <a:gd name="T2" fmla="*/ 1437 w 1437"/>
                <a:gd name="T3" fmla="*/ 395 h 636"/>
                <a:gd name="T4" fmla="*/ 0 w 1437"/>
                <a:gd name="T5" fmla="*/ 636 h 636"/>
                <a:gd name="T6" fmla="*/ 0 w 1437"/>
                <a:gd name="T7" fmla="*/ 129 h 636"/>
                <a:gd name="T8" fmla="*/ 1437 w 1437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7" h="636">
                  <a:moveTo>
                    <a:pt x="1437" y="0"/>
                  </a:moveTo>
                  <a:lnTo>
                    <a:pt x="1437" y="395"/>
                  </a:lnTo>
                  <a:lnTo>
                    <a:pt x="0" y="636"/>
                  </a:lnTo>
                  <a:lnTo>
                    <a:pt x="0" y="12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74C7B19-49F7-4FB6-A764-68D54C620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792" y="4300557"/>
              <a:ext cx="1388754" cy="619418"/>
            </a:xfrm>
            <a:custGeom>
              <a:avLst/>
              <a:gdLst>
                <a:gd name="T0" fmla="*/ 1547 w 1547"/>
                <a:gd name="T1" fmla="*/ 183 h 690"/>
                <a:gd name="T2" fmla="*/ 1547 w 1547"/>
                <a:gd name="T3" fmla="*/ 690 h 690"/>
                <a:gd name="T4" fmla="*/ 0 w 1547"/>
                <a:gd name="T5" fmla="*/ 504 h 690"/>
                <a:gd name="T6" fmla="*/ 0 w 1547"/>
                <a:gd name="T7" fmla="*/ 0 h 690"/>
                <a:gd name="T8" fmla="*/ 1547 w 1547"/>
                <a:gd name="T9" fmla="*/ 18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690">
                  <a:moveTo>
                    <a:pt x="1547" y="183"/>
                  </a:moveTo>
                  <a:lnTo>
                    <a:pt x="1547" y="690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154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22F6F7-1B54-45A6-98C0-DE4929709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546" y="4275651"/>
              <a:ext cx="2005478" cy="653531"/>
            </a:xfrm>
            <a:custGeom>
              <a:avLst/>
              <a:gdLst>
                <a:gd name="T0" fmla="*/ 2234 w 2234"/>
                <a:gd name="T1" fmla="*/ 0 h 728"/>
                <a:gd name="T2" fmla="*/ 2234 w 2234"/>
                <a:gd name="T3" fmla="*/ 507 h 728"/>
                <a:gd name="T4" fmla="*/ 0 w 2234"/>
                <a:gd name="T5" fmla="*/ 728 h 728"/>
                <a:gd name="T6" fmla="*/ 0 w 2234"/>
                <a:gd name="T7" fmla="*/ 221 h 728"/>
                <a:gd name="T8" fmla="*/ 2234 w 2234"/>
                <a:gd name="T9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4" h="728">
                  <a:moveTo>
                    <a:pt x="2234" y="0"/>
                  </a:moveTo>
                  <a:lnTo>
                    <a:pt x="2234" y="507"/>
                  </a:lnTo>
                  <a:lnTo>
                    <a:pt x="0" y="728"/>
                  </a:lnTo>
                  <a:lnTo>
                    <a:pt x="0" y="22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EFCFA48-BDC6-4B3D-BA9E-A5AD80B24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3792" y="4114590"/>
              <a:ext cx="3394232" cy="363572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close/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6715EA9-F254-427A-ABDF-BD6A36052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3792" y="4114590"/>
              <a:ext cx="3394232" cy="363572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3DDC8E9-C1E9-49C4-9B8B-C09DAD8BBD94}"/>
              </a:ext>
            </a:extLst>
          </p:cNvPr>
          <p:cNvGrpSpPr>
            <a:grpSpLocks noChangeAspect="1"/>
          </p:cNvGrpSpPr>
          <p:nvPr/>
        </p:nvGrpSpPr>
        <p:grpSpPr>
          <a:xfrm>
            <a:off x="4553390" y="4153977"/>
            <a:ext cx="2771298" cy="922968"/>
            <a:chOff x="6213792" y="4114590"/>
            <a:chExt cx="3394232" cy="816016"/>
          </a:xfrm>
          <a:effectLst/>
        </p:grpSpPr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3F9B5726-8057-4DEB-A180-92133CE78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9270" y="4189034"/>
              <a:ext cx="675076" cy="534136"/>
            </a:xfrm>
            <a:custGeom>
              <a:avLst/>
              <a:gdLst>
                <a:gd name="T0" fmla="*/ 752 w 752"/>
                <a:gd name="T1" fmla="*/ 88 h 595"/>
                <a:gd name="T2" fmla="*/ 752 w 752"/>
                <a:gd name="T3" fmla="*/ 595 h 595"/>
                <a:gd name="T4" fmla="*/ 0 w 752"/>
                <a:gd name="T5" fmla="*/ 395 h 595"/>
                <a:gd name="T6" fmla="*/ 0 w 752"/>
                <a:gd name="T7" fmla="*/ 0 h 595"/>
                <a:gd name="T8" fmla="*/ 752 w 752"/>
                <a:gd name="T9" fmla="*/ 88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595">
                  <a:moveTo>
                    <a:pt x="752" y="88"/>
                  </a:moveTo>
                  <a:lnTo>
                    <a:pt x="752" y="595"/>
                  </a:lnTo>
                  <a:lnTo>
                    <a:pt x="0" y="395"/>
                  </a:lnTo>
                  <a:lnTo>
                    <a:pt x="0" y="0"/>
                  </a:lnTo>
                  <a:lnTo>
                    <a:pt x="752" y="8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C19349FC-08A4-4A54-BB2D-93949A628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265" y="4193426"/>
              <a:ext cx="1290006" cy="570942"/>
            </a:xfrm>
            <a:custGeom>
              <a:avLst/>
              <a:gdLst>
                <a:gd name="T0" fmla="*/ 1437 w 1437"/>
                <a:gd name="T1" fmla="*/ 0 h 636"/>
                <a:gd name="T2" fmla="*/ 1437 w 1437"/>
                <a:gd name="T3" fmla="*/ 395 h 636"/>
                <a:gd name="T4" fmla="*/ 0 w 1437"/>
                <a:gd name="T5" fmla="*/ 636 h 636"/>
                <a:gd name="T6" fmla="*/ 0 w 1437"/>
                <a:gd name="T7" fmla="*/ 129 h 636"/>
                <a:gd name="T8" fmla="*/ 1437 w 1437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7" h="636">
                  <a:moveTo>
                    <a:pt x="1437" y="0"/>
                  </a:moveTo>
                  <a:lnTo>
                    <a:pt x="1437" y="395"/>
                  </a:lnTo>
                  <a:lnTo>
                    <a:pt x="0" y="636"/>
                  </a:lnTo>
                  <a:lnTo>
                    <a:pt x="0" y="12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62E75572-6ED2-4A2B-A91B-8804F1D64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792" y="4311188"/>
              <a:ext cx="1388754" cy="619418"/>
            </a:xfrm>
            <a:custGeom>
              <a:avLst/>
              <a:gdLst>
                <a:gd name="T0" fmla="*/ 1547 w 1547"/>
                <a:gd name="T1" fmla="*/ 183 h 690"/>
                <a:gd name="T2" fmla="*/ 1547 w 1547"/>
                <a:gd name="T3" fmla="*/ 690 h 690"/>
                <a:gd name="T4" fmla="*/ 0 w 1547"/>
                <a:gd name="T5" fmla="*/ 504 h 690"/>
                <a:gd name="T6" fmla="*/ 0 w 1547"/>
                <a:gd name="T7" fmla="*/ 0 h 690"/>
                <a:gd name="T8" fmla="*/ 1547 w 1547"/>
                <a:gd name="T9" fmla="*/ 18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690">
                  <a:moveTo>
                    <a:pt x="1547" y="183"/>
                  </a:moveTo>
                  <a:lnTo>
                    <a:pt x="1547" y="690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1547" y="18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0B9E0CB1-BE2C-4603-B5FE-A1508148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546" y="4275117"/>
              <a:ext cx="2005478" cy="653531"/>
            </a:xfrm>
            <a:custGeom>
              <a:avLst/>
              <a:gdLst>
                <a:gd name="T0" fmla="*/ 2234 w 2234"/>
                <a:gd name="T1" fmla="*/ 0 h 728"/>
                <a:gd name="T2" fmla="*/ 2234 w 2234"/>
                <a:gd name="T3" fmla="*/ 507 h 728"/>
                <a:gd name="T4" fmla="*/ 0 w 2234"/>
                <a:gd name="T5" fmla="*/ 728 h 728"/>
                <a:gd name="T6" fmla="*/ 0 w 2234"/>
                <a:gd name="T7" fmla="*/ 221 h 728"/>
                <a:gd name="T8" fmla="*/ 2234 w 2234"/>
                <a:gd name="T9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4" h="728">
                  <a:moveTo>
                    <a:pt x="2234" y="0"/>
                  </a:moveTo>
                  <a:lnTo>
                    <a:pt x="2234" y="507"/>
                  </a:lnTo>
                  <a:lnTo>
                    <a:pt x="0" y="728"/>
                  </a:lnTo>
                  <a:lnTo>
                    <a:pt x="0" y="22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77705DF7-29B5-4DC9-9F51-EC5A718D0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3792" y="4114590"/>
              <a:ext cx="3394232" cy="363572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close/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E5785F44-DF0F-4014-B62D-12397EDCE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3792" y="4114590"/>
              <a:ext cx="3394232" cy="363572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664324B-E114-43B5-9ADE-BC52A14C293F}"/>
              </a:ext>
            </a:extLst>
          </p:cNvPr>
          <p:cNvGrpSpPr>
            <a:grpSpLocks noChangeAspect="1"/>
          </p:cNvGrpSpPr>
          <p:nvPr/>
        </p:nvGrpSpPr>
        <p:grpSpPr>
          <a:xfrm>
            <a:off x="6283603" y="3521782"/>
            <a:ext cx="2132293" cy="710150"/>
            <a:chOff x="6213792" y="4114590"/>
            <a:chExt cx="3394232" cy="816016"/>
          </a:xfrm>
          <a:effectLst/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7D2887C-0C24-4DC3-B861-E22B84D4B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9270" y="4189034"/>
              <a:ext cx="675076" cy="534136"/>
            </a:xfrm>
            <a:custGeom>
              <a:avLst/>
              <a:gdLst>
                <a:gd name="T0" fmla="*/ 752 w 752"/>
                <a:gd name="T1" fmla="*/ 88 h 595"/>
                <a:gd name="T2" fmla="*/ 752 w 752"/>
                <a:gd name="T3" fmla="*/ 595 h 595"/>
                <a:gd name="T4" fmla="*/ 0 w 752"/>
                <a:gd name="T5" fmla="*/ 395 h 595"/>
                <a:gd name="T6" fmla="*/ 0 w 752"/>
                <a:gd name="T7" fmla="*/ 0 h 595"/>
                <a:gd name="T8" fmla="*/ 752 w 752"/>
                <a:gd name="T9" fmla="*/ 88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595">
                  <a:moveTo>
                    <a:pt x="752" y="88"/>
                  </a:moveTo>
                  <a:lnTo>
                    <a:pt x="752" y="595"/>
                  </a:lnTo>
                  <a:lnTo>
                    <a:pt x="0" y="395"/>
                  </a:lnTo>
                  <a:lnTo>
                    <a:pt x="0" y="0"/>
                  </a:lnTo>
                  <a:lnTo>
                    <a:pt x="752" y="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037A9723-817A-455D-8F20-83F95D095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266" y="4193426"/>
              <a:ext cx="1290006" cy="570942"/>
            </a:xfrm>
            <a:custGeom>
              <a:avLst/>
              <a:gdLst>
                <a:gd name="T0" fmla="*/ 1437 w 1437"/>
                <a:gd name="T1" fmla="*/ 0 h 636"/>
                <a:gd name="T2" fmla="*/ 1437 w 1437"/>
                <a:gd name="T3" fmla="*/ 395 h 636"/>
                <a:gd name="T4" fmla="*/ 0 w 1437"/>
                <a:gd name="T5" fmla="*/ 636 h 636"/>
                <a:gd name="T6" fmla="*/ 0 w 1437"/>
                <a:gd name="T7" fmla="*/ 129 h 636"/>
                <a:gd name="T8" fmla="*/ 1437 w 1437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7" h="636">
                  <a:moveTo>
                    <a:pt x="1437" y="0"/>
                  </a:moveTo>
                  <a:lnTo>
                    <a:pt x="1437" y="395"/>
                  </a:lnTo>
                  <a:lnTo>
                    <a:pt x="0" y="636"/>
                  </a:lnTo>
                  <a:lnTo>
                    <a:pt x="0" y="12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DD7E0D06-2559-4560-A8C3-93D74823E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792" y="4311188"/>
              <a:ext cx="1388754" cy="619418"/>
            </a:xfrm>
            <a:custGeom>
              <a:avLst/>
              <a:gdLst>
                <a:gd name="T0" fmla="*/ 1547 w 1547"/>
                <a:gd name="T1" fmla="*/ 183 h 690"/>
                <a:gd name="T2" fmla="*/ 1547 w 1547"/>
                <a:gd name="T3" fmla="*/ 690 h 690"/>
                <a:gd name="T4" fmla="*/ 0 w 1547"/>
                <a:gd name="T5" fmla="*/ 504 h 690"/>
                <a:gd name="T6" fmla="*/ 0 w 1547"/>
                <a:gd name="T7" fmla="*/ 0 h 690"/>
                <a:gd name="T8" fmla="*/ 1547 w 1547"/>
                <a:gd name="T9" fmla="*/ 18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7" h="690">
                  <a:moveTo>
                    <a:pt x="1547" y="183"/>
                  </a:moveTo>
                  <a:lnTo>
                    <a:pt x="1547" y="690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1547" y="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7FF66027-0F07-4370-9E76-5C3B52C19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546" y="4275117"/>
              <a:ext cx="2005478" cy="653531"/>
            </a:xfrm>
            <a:custGeom>
              <a:avLst/>
              <a:gdLst>
                <a:gd name="T0" fmla="*/ 2234 w 2234"/>
                <a:gd name="T1" fmla="*/ 0 h 728"/>
                <a:gd name="T2" fmla="*/ 2234 w 2234"/>
                <a:gd name="T3" fmla="*/ 507 h 728"/>
                <a:gd name="T4" fmla="*/ 0 w 2234"/>
                <a:gd name="T5" fmla="*/ 728 h 728"/>
                <a:gd name="T6" fmla="*/ 0 w 2234"/>
                <a:gd name="T7" fmla="*/ 221 h 728"/>
                <a:gd name="T8" fmla="*/ 2234 w 2234"/>
                <a:gd name="T9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4" h="728">
                  <a:moveTo>
                    <a:pt x="2234" y="0"/>
                  </a:moveTo>
                  <a:lnTo>
                    <a:pt x="2234" y="507"/>
                  </a:lnTo>
                  <a:lnTo>
                    <a:pt x="0" y="728"/>
                  </a:lnTo>
                  <a:lnTo>
                    <a:pt x="0" y="22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 dirty="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61530052-2DF1-419B-94E9-F2D3050C3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3792" y="4114590"/>
              <a:ext cx="3394232" cy="363572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close/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69AE7C7-B34C-4B7C-890D-95E214F96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3792" y="4114590"/>
              <a:ext cx="3394232" cy="363572"/>
            </a:xfrm>
            <a:custGeom>
              <a:avLst/>
              <a:gdLst>
                <a:gd name="T0" fmla="*/ 2236 w 3781"/>
                <a:gd name="T1" fmla="*/ 0 h 405"/>
                <a:gd name="T2" fmla="*/ 3781 w 3781"/>
                <a:gd name="T3" fmla="*/ 184 h 405"/>
                <a:gd name="T4" fmla="*/ 1547 w 3781"/>
                <a:gd name="T5" fmla="*/ 405 h 405"/>
                <a:gd name="T6" fmla="*/ 0 w 3781"/>
                <a:gd name="T7" fmla="*/ 222 h 405"/>
                <a:gd name="T8" fmla="*/ 2236 w 3781"/>
                <a:gd name="T9" fmla="*/ 0 h 405"/>
                <a:gd name="T10" fmla="*/ 797 w 3781"/>
                <a:gd name="T11" fmla="*/ 222 h 405"/>
                <a:gd name="T12" fmla="*/ 1550 w 3781"/>
                <a:gd name="T13" fmla="*/ 312 h 405"/>
                <a:gd name="T14" fmla="*/ 2986 w 3781"/>
                <a:gd name="T15" fmla="*/ 181 h 405"/>
                <a:gd name="T16" fmla="*/ 2234 w 3781"/>
                <a:gd name="T17" fmla="*/ 93 h 405"/>
                <a:gd name="T18" fmla="*/ 797 w 3781"/>
                <a:gd name="T19" fmla="*/ 22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1" h="405">
                  <a:moveTo>
                    <a:pt x="2236" y="0"/>
                  </a:moveTo>
                  <a:lnTo>
                    <a:pt x="3781" y="184"/>
                  </a:lnTo>
                  <a:lnTo>
                    <a:pt x="1547" y="405"/>
                  </a:lnTo>
                  <a:lnTo>
                    <a:pt x="0" y="222"/>
                  </a:lnTo>
                  <a:lnTo>
                    <a:pt x="2236" y="0"/>
                  </a:lnTo>
                  <a:moveTo>
                    <a:pt x="797" y="222"/>
                  </a:moveTo>
                  <a:lnTo>
                    <a:pt x="1550" y="312"/>
                  </a:lnTo>
                  <a:lnTo>
                    <a:pt x="2986" y="181"/>
                  </a:lnTo>
                  <a:lnTo>
                    <a:pt x="2234" y="93"/>
                  </a:lnTo>
                  <a:lnTo>
                    <a:pt x="797" y="2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id-ID" sz="6600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D660561-EE75-4AE2-9279-CDD0F16B04E8}"/>
              </a:ext>
            </a:extLst>
          </p:cNvPr>
          <p:cNvSpPr txBox="1"/>
          <p:nvPr/>
        </p:nvSpPr>
        <p:spPr>
          <a:xfrm>
            <a:off x="1757964" y="2252103"/>
            <a:ext cx="185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‘</a:t>
            </a:r>
            <a:r>
              <a:rPr lang="ko-KR" altLang="en-US" sz="1600" b="1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세포라</a:t>
            </a:r>
            <a:r>
              <a:rPr lang="en-US" altLang="ko-KR" sz="1600" b="1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’</a:t>
            </a:r>
          </a:p>
          <a:p>
            <a:pPr algn="ctr"/>
            <a:r>
              <a:rPr lang="ko-KR" altLang="en-US" sz="1600" b="1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브랜드 만족도</a:t>
            </a:r>
            <a:endParaRPr lang="en-ID" sz="1600" b="1" spc="300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306597-FABD-40CC-AF0D-53801DCF1B7D}"/>
              </a:ext>
            </a:extLst>
          </p:cNvPr>
          <p:cNvSpPr txBox="1"/>
          <p:nvPr/>
        </p:nvSpPr>
        <p:spPr>
          <a:xfrm>
            <a:off x="1664593" y="2841213"/>
            <a:ext cx="1837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뷰티 서비스에 만족한 고객일 수록 지인에게 추천할 가능성이 높다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endParaRPr lang="en-ID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DD0947-226F-4846-871B-0B85AA202C86}"/>
              </a:ext>
            </a:extLst>
          </p:cNvPr>
          <p:cNvSpPr txBox="1"/>
          <p:nvPr/>
        </p:nvSpPr>
        <p:spPr>
          <a:xfrm>
            <a:off x="4024641" y="1583473"/>
            <a:ext cx="185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‘</a:t>
            </a:r>
            <a:r>
              <a:rPr lang="ko-KR" altLang="en-US" sz="1600" b="1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세포라</a:t>
            </a:r>
            <a:r>
              <a:rPr lang="en-US" altLang="ko-KR" sz="1600" b="1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’</a:t>
            </a:r>
          </a:p>
          <a:p>
            <a:pPr algn="ctr"/>
            <a:r>
              <a:rPr lang="ko-KR" altLang="en-US" sz="1600" b="1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브랜드 인지도</a:t>
            </a:r>
            <a:endParaRPr lang="en-ID" sz="1600" b="1" spc="300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494D45-BC0C-4271-966D-5B01D1CEA1D0}"/>
              </a:ext>
            </a:extLst>
          </p:cNvPr>
          <p:cNvSpPr txBox="1"/>
          <p:nvPr/>
        </p:nvSpPr>
        <p:spPr>
          <a:xfrm>
            <a:off x="4136414" y="2174787"/>
            <a:ext cx="163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직원 서비스를 개선하여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대 고객들의 구매력을 높이고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PB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상품 가격을 조정하여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20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대 고객들의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PB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상품 구매력을 높인다 </a:t>
            </a:r>
            <a:endParaRPr lang="en-ID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8146D44-1ECE-40D2-A3F7-5E4EE9054335}"/>
              </a:ext>
            </a:extLst>
          </p:cNvPr>
          <p:cNvCxnSpPr/>
          <p:nvPr/>
        </p:nvCxnSpPr>
        <p:spPr>
          <a:xfrm flipV="1">
            <a:off x="5931205" y="3252476"/>
            <a:ext cx="0" cy="11226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C53EE5-A999-435D-9E53-4C8E51DD7858}"/>
              </a:ext>
            </a:extLst>
          </p:cNvPr>
          <p:cNvCxnSpPr>
            <a:cxnSpLocks/>
          </p:cNvCxnSpPr>
          <p:nvPr/>
        </p:nvCxnSpPr>
        <p:spPr>
          <a:xfrm flipH="1" flipV="1">
            <a:off x="3762139" y="3199547"/>
            <a:ext cx="13967" cy="20254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2F149E-BBA0-47E3-87AD-EF20C89FF119}"/>
              </a:ext>
            </a:extLst>
          </p:cNvPr>
          <p:cNvCxnSpPr>
            <a:cxnSpLocks/>
          </p:cNvCxnSpPr>
          <p:nvPr/>
        </p:nvCxnSpPr>
        <p:spPr>
          <a:xfrm flipH="1">
            <a:off x="3483351" y="3199547"/>
            <a:ext cx="273367" cy="11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934D53-61F8-490C-8034-F061C552A2FA}"/>
              </a:ext>
            </a:extLst>
          </p:cNvPr>
          <p:cNvCxnSpPr>
            <a:cxnSpLocks/>
          </p:cNvCxnSpPr>
          <p:nvPr/>
        </p:nvCxnSpPr>
        <p:spPr>
          <a:xfrm flipH="1" flipV="1">
            <a:off x="5710675" y="3253555"/>
            <a:ext cx="22053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E7E521-823D-4D99-9D6C-C15759C5EE54}"/>
              </a:ext>
            </a:extLst>
          </p:cNvPr>
          <p:cNvCxnSpPr>
            <a:cxnSpLocks/>
          </p:cNvCxnSpPr>
          <p:nvPr/>
        </p:nvCxnSpPr>
        <p:spPr>
          <a:xfrm flipV="1">
            <a:off x="7324688" y="2818263"/>
            <a:ext cx="0" cy="8156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BFB5C6-1C16-4E54-AD3A-E636AB57F4AC}"/>
              </a:ext>
            </a:extLst>
          </p:cNvPr>
          <p:cNvCxnSpPr>
            <a:cxnSpLocks/>
          </p:cNvCxnSpPr>
          <p:nvPr/>
        </p:nvCxnSpPr>
        <p:spPr>
          <a:xfrm>
            <a:off x="7324688" y="2818263"/>
            <a:ext cx="121828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174395E-802B-4480-BAD7-6A92FBCF7C64}"/>
              </a:ext>
            </a:extLst>
          </p:cNvPr>
          <p:cNvSpPr txBox="1"/>
          <p:nvPr/>
        </p:nvSpPr>
        <p:spPr>
          <a:xfrm>
            <a:off x="8795491" y="2054560"/>
            <a:ext cx="2150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입점 전후에 따른 마케팅 전략</a:t>
            </a:r>
            <a:endParaRPr lang="en-ID" sz="1600" b="1" spc="300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0A1DB4-260D-45BA-B6BE-3778E183378E}"/>
              </a:ext>
            </a:extLst>
          </p:cNvPr>
          <p:cNvSpPr txBox="1"/>
          <p:nvPr/>
        </p:nvSpPr>
        <p:spPr>
          <a:xfrm>
            <a:off x="8702503" y="2697750"/>
            <a:ext cx="2254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한국 진출 후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바디 제품에서 향수 제품으로 관심이 변하였다는 것을 소셜 데이터 분석을 통해 확인했기 때문에 향수 제품에 판매 초점을 맞춘다</a:t>
            </a:r>
            <a:endParaRPr lang="en-ID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841CF3DE-3B61-4E32-87C6-29B55FDA5DF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9288177-AFBD-4A77-898D-CA437CE76591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A88FA08E-C692-4892-A154-1907DF5031D5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02CD4B-CD7F-44AC-AEB5-70F2CD1E2A05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19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2F555D-23A8-4095-A418-12AD61AD2C5A}"/>
              </a:ext>
            </a:extLst>
          </p:cNvPr>
          <p:cNvSpPr txBox="1"/>
          <p:nvPr/>
        </p:nvSpPr>
        <p:spPr>
          <a:xfrm>
            <a:off x="2973792" y="589062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제안 및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결론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189A8D-5219-4D8E-8734-E870C85E7184}"/>
              </a:ext>
            </a:extLst>
          </p:cNvPr>
          <p:cNvGrpSpPr/>
          <p:nvPr/>
        </p:nvGrpSpPr>
        <p:grpSpPr>
          <a:xfrm flipV="1">
            <a:off x="5684520" y="1159273"/>
            <a:ext cx="822960" cy="139045"/>
            <a:chOff x="5163668" y="4143099"/>
            <a:chExt cx="4474514" cy="1026196"/>
          </a:xfrm>
        </p:grpSpPr>
        <p:sp>
          <p:nvSpPr>
            <p:cNvPr id="60" name="Freeform: Shape 12">
              <a:extLst>
                <a:ext uri="{FF2B5EF4-FFF2-40B4-BE49-F238E27FC236}">
                  <a16:creationId xmlns:a16="http://schemas.microsoft.com/office/drawing/2014/main" id="{74CB2E52-95ED-4147-9F15-F3A77B23D033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61" name="Freeform: Shape 14">
              <a:extLst>
                <a:ext uri="{FF2B5EF4-FFF2-40B4-BE49-F238E27FC236}">
                  <a16:creationId xmlns:a16="http://schemas.microsoft.com/office/drawing/2014/main" id="{5B310632-D2C2-49EF-BFA4-92DEE10279FA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97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2"/>
          <p:cNvSpPr/>
          <p:nvPr/>
        </p:nvSpPr>
        <p:spPr>
          <a:xfrm>
            <a:off x="1395180" y="1761243"/>
            <a:ext cx="8942620" cy="58477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l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                                                         </a:t>
            </a:r>
            <a:endParaRPr sz="1400" dirty="0">
              <a:solidFill>
                <a:schemeClr val="l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  <a:sym typeface="Open Sans"/>
            </a:endParaRPr>
          </a:p>
        </p:txBody>
      </p:sp>
      <p:sp>
        <p:nvSpPr>
          <p:cNvPr id="573" name="Google Shape;573;p12"/>
          <p:cNvSpPr/>
          <p:nvPr/>
        </p:nvSpPr>
        <p:spPr>
          <a:xfrm>
            <a:off x="9951514" y="1960054"/>
            <a:ext cx="187152" cy="187149"/>
          </a:xfrm>
          <a:prstGeom prst="plus">
            <a:avLst>
              <a:gd name="adj" fmla="val 43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  <a:sym typeface="Open Sans"/>
            </a:endParaRPr>
          </a:p>
        </p:txBody>
      </p:sp>
      <p:sp>
        <p:nvSpPr>
          <p:cNvPr id="574" name="Google Shape;574;p12"/>
          <p:cNvSpPr txBox="1"/>
          <p:nvPr/>
        </p:nvSpPr>
        <p:spPr>
          <a:xfrm>
            <a:off x="1395179" y="2444210"/>
            <a:ext cx="894262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세포라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브랜드와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국내&amp;해외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뷰티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브랜드에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관한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설문지의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문제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간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신뢰도를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살펴보기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위해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SPSS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프로그램을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통해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신뢰도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분석을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실시했고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신뢰도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계수는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.83로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높게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나타났습니다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.</a:t>
            </a:r>
            <a:endParaRPr sz="1400" dirty="0">
              <a:solidFill>
                <a:schemeClr val="dk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  <a:sym typeface="Open Sans"/>
            </a:endParaRPr>
          </a:p>
        </p:txBody>
      </p:sp>
      <p:sp>
        <p:nvSpPr>
          <p:cNvPr id="575" name="Google Shape;575;p12"/>
          <p:cNvSpPr/>
          <p:nvPr/>
        </p:nvSpPr>
        <p:spPr>
          <a:xfrm>
            <a:off x="1395180" y="3207265"/>
            <a:ext cx="7823029" cy="584775"/>
          </a:xfrm>
          <a:prstGeom prst="rect">
            <a:avLst/>
          </a:prstGeom>
          <a:solidFill>
            <a:srgbClr val="FFC1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highlight>
                <a:srgbClr val="C0C0C0"/>
              </a:highlight>
              <a:latin typeface="AppleGothic" pitchFamily="2" charset="-127"/>
              <a:ea typeface="AppleGothic" pitchFamily="2" charset="-127"/>
              <a:cs typeface="Segoe UI" panose="020B0502040204020203" pitchFamily="34" charset="0"/>
              <a:sym typeface="Open Sans"/>
            </a:endParaRPr>
          </a:p>
        </p:txBody>
      </p:sp>
      <p:sp>
        <p:nvSpPr>
          <p:cNvPr id="576" name="Google Shape;576;p12"/>
          <p:cNvSpPr txBox="1"/>
          <p:nvPr/>
        </p:nvSpPr>
        <p:spPr>
          <a:xfrm>
            <a:off x="1395179" y="3884480"/>
            <a:ext cx="78230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본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프로젝트에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사용된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설문지는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본인에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의해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실시된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설문조사입니다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.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따라서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저작권은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본인에게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있습니다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.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본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프로젝트의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시각화에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사용된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ppt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자료에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대한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정보는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다음과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같습니다</a:t>
            </a:r>
            <a:r>
              <a:rPr lang="en-US" sz="1400" dirty="0">
                <a:solidFill>
                  <a:schemeClr val="dk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Open Sans"/>
              </a:rPr>
              <a:t>.</a:t>
            </a:r>
            <a:endParaRPr sz="1400" dirty="0"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577" name="Google Shape;577;p12"/>
          <p:cNvSpPr txBox="1"/>
          <p:nvPr/>
        </p:nvSpPr>
        <p:spPr>
          <a:xfrm>
            <a:off x="1458338" y="3342057"/>
            <a:ext cx="514543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본</a:t>
            </a:r>
            <a:r>
              <a:rPr lang="en-US" sz="1600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프로젝트에</a:t>
            </a:r>
            <a:r>
              <a:rPr lang="en-US" sz="1600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사용된</a:t>
            </a:r>
            <a:r>
              <a:rPr lang="en-US" sz="1600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저작물과</a:t>
            </a:r>
            <a:r>
              <a:rPr lang="en-US" sz="1600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권리</a:t>
            </a:r>
            <a:r>
              <a:rPr lang="en-US" sz="1600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 </a:t>
            </a:r>
            <a:endParaRPr sz="1600" b="1" dirty="0">
              <a:solidFill>
                <a:schemeClr val="bg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578" name="Google Shape;578;p12"/>
          <p:cNvSpPr txBox="1"/>
          <p:nvPr/>
        </p:nvSpPr>
        <p:spPr>
          <a:xfrm>
            <a:off x="1453577" y="1901516"/>
            <a:ext cx="624581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설문지</a:t>
            </a:r>
            <a:r>
              <a:rPr lang="en-US" sz="1600" b="1" dirty="0">
                <a:solidFill>
                  <a:schemeClr val="l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신뢰도</a:t>
            </a:r>
            <a:r>
              <a:rPr lang="en-US" sz="1600" b="1" dirty="0">
                <a:solidFill>
                  <a:schemeClr val="l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분석</a:t>
            </a:r>
            <a:r>
              <a:rPr lang="en-US" sz="1600" b="1" dirty="0">
                <a:solidFill>
                  <a:schemeClr val="l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  <a:sym typeface="Work Sans"/>
              </a:rPr>
              <a:t>결과</a:t>
            </a:r>
            <a:endParaRPr sz="1600" b="1" dirty="0"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579" name="Google Shape;579;p12"/>
          <p:cNvSpPr/>
          <p:nvPr/>
        </p:nvSpPr>
        <p:spPr>
          <a:xfrm>
            <a:off x="1479401" y="4540062"/>
            <a:ext cx="6305031" cy="1569660"/>
          </a:xfrm>
          <a:prstGeom prst="frame">
            <a:avLst>
              <a:gd name="adj1" fmla="val 1404"/>
            </a:avLst>
          </a:prstGeom>
          <a:solidFill>
            <a:schemeClr val="accent1"/>
          </a:solidFill>
          <a:ln w="12700" cap="flat" cmpd="sng">
            <a:solidFill>
              <a:srgbClr val="FE00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  <a:sym typeface="Open Sans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AFE88E52-DEB9-D549-A30D-ED7AD4A48C3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6" name="Freeform: Shape 27">
            <a:extLst>
              <a:ext uri="{FF2B5EF4-FFF2-40B4-BE49-F238E27FC236}">
                <a16:creationId xmlns:a16="http://schemas.microsoft.com/office/drawing/2014/main" id="{80373B80-B41F-C54D-96B3-2A2A1C718B12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2D8BDEB3-A36E-2843-A2DC-1E93F5832D1D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F20A73-DBA6-5F49-BF00-72CEAEE4882C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20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A0E526-FE94-C14C-9470-8A1DDBE9B750}"/>
              </a:ext>
            </a:extLst>
          </p:cNvPr>
          <p:cNvSpPr txBox="1"/>
          <p:nvPr/>
        </p:nvSpPr>
        <p:spPr>
          <a:xfrm>
            <a:off x="2973792" y="589062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마치기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전에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21" name="Group 32">
            <a:extLst>
              <a:ext uri="{FF2B5EF4-FFF2-40B4-BE49-F238E27FC236}">
                <a16:creationId xmlns:a16="http://schemas.microsoft.com/office/drawing/2014/main" id="{8CD47C8B-119D-214C-ABBC-7DC379E655A8}"/>
              </a:ext>
            </a:extLst>
          </p:cNvPr>
          <p:cNvGrpSpPr/>
          <p:nvPr/>
        </p:nvGrpSpPr>
        <p:grpSpPr>
          <a:xfrm flipV="1">
            <a:off x="5684520" y="1159273"/>
            <a:ext cx="822960" cy="139045"/>
            <a:chOff x="5163668" y="4143099"/>
            <a:chExt cx="4474514" cy="1026196"/>
          </a:xfrm>
        </p:grpSpPr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78151402-EA81-8B45-B67F-613F61A21294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30A62470-836E-9640-9E71-FD1B0E0E1D9F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BC17B0-9C2C-FA48-B09B-06A1FAECBC81}"/>
              </a:ext>
            </a:extLst>
          </p:cNvPr>
          <p:cNvSpPr/>
          <p:nvPr/>
        </p:nvSpPr>
        <p:spPr>
          <a:xfrm>
            <a:off x="1445996" y="4539920"/>
            <a:ext cx="683173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 err="1"/>
              <a:t>Item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:                                   </a:t>
            </a:r>
            <a:r>
              <a:rPr lang="ko-KR" altLang="en-US" sz="1200" dirty="0" err="1"/>
              <a:t>Furnite</a:t>
            </a:r>
            <a:r>
              <a:rPr lang="ko-KR" altLang="en-US" sz="1200" dirty="0"/>
              <a:t> | </a:t>
            </a:r>
            <a:r>
              <a:rPr lang="ko-KR" altLang="en-US" sz="1200" dirty="0" err="1"/>
              <a:t>Powerpoint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Template</a:t>
            </a:r>
            <a:endParaRPr lang="ko-KR" altLang="en-US" sz="1200" dirty="0"/>
          </a:p>
          <a:p>
            <a:r>
              <a:rPr lang="ko-KR" altLang="en-US" sz="1200" dirty="0" err="1"/>
              <a:t>Item</a:t>
            </a:r>
            <a:r>
              <a:rPr lang="ko-KR" altLang="en-US" sz="1200" dirty="0"/>
              <a:t> URL:                                    </a:t>
            </a:r>
            <a:r>
              <a:rPr lang="ko-KR" altLang="en-US" sz="1200" dirty="0" err="1"/>
              <a:t>https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elements.envato.com</a:t>
            </a:r>
            <a:r>
              <a:rPr lang="ko-KR" altLang="en-US" sz="1200" dirty="0"/>
              <a:t>/furnite-powerpoint-template-DQA74E9</a:t>
            </a:r>
          </a:p>
          <a:p>
            <a:r>
              <a:rPr lang="ko-KR" altLang="en-US" sz="1200" dirty="0" err="1"/>
              <a:t>Item</a:t>
            </a:r>
            <a:r>
              <a:rPr lang="ko-KR" altLang="en-US" sz="1200" dirty="0"/>
              <a:t> ID:                                       DQA74E9</a:t>
            </a:r>
          </a:p>
          <a:p>
            <a:r>
              <a:rPr lang="ko-KR" altLang="en-US" sz="1200" dirty="0" err="1"/>
              <a:t>Author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:                     </a:t>
            </a:r>
            <a:r>
              <a:rPr lang="ko-KR" altLang="en-US" sz="1200" dirty="0" err="1"/>
              <a:t>Vunira</a:t>
            </a:r>
            <a:endParaRPr lang="ko-KR" altLang="en-US" sz="1200" dirty="0"/>
          </a:p>
          <a:p>
            <a:r>
              <a:rPr lang="ko-KR" altLang="en-US" sz="1200" dirty="0" err="1"/>
              <a:t>Licensee</a:t>
            </a:r>
            <a:r>
              <a:rPr lang="ko-KR" altLang="en-US" sz="1200" dirty="0"/>
              <a:t>:                                     지영 이</a:t>
            </a:r>
          </a:p>
          <a:p>
            <a:r>
              <a:rPr lang="ko-KR" altLang="en-US" sz="1200" dirty="0" err="1"/>
              <a:t>Registered</a:t>
            </a:r>
            <a:r>
              <a:rPr lang="ko-KR" altLang="en-US" sz="1200" dirty="0"/>
              <a:t> Project </a:t>
            </a:r>
            <a:r>
              <a:rPr lang="ko-KR" altLang="en-US" sz="1200" dirty="0" err="1"/>
              <a:t>Name</a:t>
            </a:r>
            <a:r>
              <a:rPr lang="ko-KR" altLang="en-US" sz="1200" dirty="0"/>
              <a:t>:         </a:t>
            </a:r>
            <a:r>
              <a:rPr lang="ko-KR" altLang="en-US" sz="1200" dirty="0" err="1"/>
              <a:t>jay</a:t>
            </a:r>
            <a:endParaRPr lang="ko-KR" altLang="en-US" sz="1200" dirty="0"/>
          </a:p>
          <a:p>
            <a:r>
              <a:rPr lang="ko-KR" altLang="en-US" sz="1200" dirty="0" err="1"/>
              <a:t>License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Date</a:t>
            </a:r>
            <a:r>
              <a:rPr lang="ko-KR" altLang="en-US" sz="1200" dirty="0"/>
              <a:t>:                              </a:t>
            </a:r>
            <a:r>
              <a:rPr lang="ko-KR" altLang="en-US" sz="1200" dirty="0" err="1"/>
              <a:t>October</a:t>
            </a:r>
            <a:r>
              <a:rPr lang="ko-KR" altLang="en-US" sz="1200" dirty="0"/>
              <a:t> 6th, 2021</a:t>
            </a:r>
          </a:p>
          <a:p>
            <a:r>
              <a:rPr lang="ko-KR" altLang="en-US" sz="1200" dirty="0" err="1"/>
              <a:t>Item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License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Code</a:t>
            </a:r>
            <a:r>
              <a:rPr lang="ko-KR" altLang="en-US" sz="1200" dirty="0"/>
              <a:t>:                    HQLFRY7XS8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A75FAF6-0C6A-4E90-B2CF-314144691D1E}"/>
              </a:ext>
            </a:extLst>
          </p:cNvPr>
          <p:cNvSpPr txBox="1"/>
          <p:nvPr/>
        </p:nvSpPr>
        <p:spPr>
          <a:xfrm>
            <a:off x="350069" y="1570994"/>
            <a:ext cx="1128866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chemeClr val="tx2">
                    <a:lumMod val="75000"/>
                  </a:schemeClr>
                </a:solidFill>
                <a:latin typeface="Harlow Solid Italic" panose="04030604020F02020D02" pitchFamily="82" charset="0"/>
              </a:rPr>
              <a:t>The end</a:t>
            </a:r>
            <a:endParaRPr lang="id-ID" sz="23900" dirty="0">
              <a:solidFill>
                <a:schemeClr val="tx2">
                  <a:lumMod val="75000"/>
                </a:schemeClr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B3238F22-B30C-45A6-9F99-A85269B20CF0}"/>
              </a:ext>
            </a:extLst>
          </p:cNvPr>
          <p:cNvSpPr/>
          <p:nvPr/>
        </p:nvSpPr>
        <p:spPr>
          <a:xfrm>
            <a:off x="1335314" y="856343"/>
            <a:ext cx="711200" cy="711200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586F8904-E7E6-44EC-9784-71D674705570}"/>
              </a:ext>
            </a:extLst>
          </p:cNvPr>
          <p:cNvSpPr/>
          <p:nvPr/>
        </p:nvSpPr>
        <p:spPr>
          <a:xfrm>
            <a:off x="10326914" y="4985657"/>
            <a:ext cx="711200" cy="711200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8DB439D-20BB-4429-9B38-9C8729AA285B}"/>
              </a:ext>
            </a:extLst>
          </p:cNvPr>
          <p:cNvSpPr/>
          <p:nvPr/>
        </p:nvSpPr>
        <p:spPr>
          <a:xfrm>
            <a:off x="9478597" y="1371599"/>
            <a:ext cx="711200" cy="711200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D6AEAB5F-92B6-46CB-9611-42F9543EC9A4}"/>
              </a:ext>
            </a:extLst>
          </p:cNvPr>
          <p:cNvSpPr/>
          <p:nvPr/>
        </p:nvSpPr>
        <p:spPr>
          <a:xfrm>
            <a:off x="2756712" y="5175999"/>
            <a:ext cx="711200" cy="711200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5C4FC30F-4F68-459D-A199-3F2D6AEF12D7}"/>
              </a:ext>
            </a:extLst>
          </p:cNvPr>
          <p:cNvSpPr/>
          <p:nvPr/>
        </p:nvSpPr>
        <p:spPr>
          <a:xfrm>
            <a:off x="6186213" y="4985657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A09A454A-646D-4BDF-9BE5-7F47C668A1D9}"/>
              </a:ext>
            </a:extLst>
          </p:cNvPr>
          <p:cNvSpPr/>
          <p:nvPr/>
        </p:nvSpPr>
        <p:spPr>
          <a:xfrm>
            <a:off x="5598384" y="-170543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FDC782F9-96B4-4F82-98D7-E2C0FD7845C7}"/>
              </a:ext>
            </a:extLst>
          </p:cNvPr>
          <p:cNvSpPr/>
          <p:nvPr/>
        </p:nvSpPr>
        <p:spPr>
          <a:xfrm>
            <a:off x="786898" y="3457123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9997C060-9D5C-4B13-B256-52DA162E46F3}"/>
              </a:ext>
            </a:extLst>
          </p:cNvPr>
          <p:cNvSpPr/>
          <p:nvPr/>
        </p:nvSpPr>
        <p:spPr>
          <a:xfrm>
            <a:off x="8628248" y="6687457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5EF29462-CC5B-44ED-BEA8-02EF14215BBF}"/>
              </a:ext>
            </a:extLst>
          </p:cNvPr>
          <p:cNvSpPr/>
          <p:nvPr/>
        </p:nvSpPr>
        <p:spPr>
          <a:xfrm>
            <a:off x="6527299" y="1360714"/>
            <a:ext cx="341086" cy="341086"/>
          </a:xfrm>
          <a:prstGeom prst="donut">
            <a:avLst>
              <a:gd name="adj" fmla="val 19937"/>
            </a:avLst>
          </a:prstGeom>
          <a:solidFill>
            <a:schemeClr val="accent4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E0B10-20E6-4421-86A0-8BD3F8E18717}"/>
              </a:ext>
            </a:extLst>
          </p:cNvPr>
          <p:cNvSpPr txBox="1"/>
          <p:nvPr/>
        </p:nvSpPr>
        <p:spPr>
          <a:xfrm>
            <a:off x="1966475" y="1727199"/>
            <a:ext cx="828945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>
                <a:solidFill>
                  <a:schemeClr val="accent4"/>
                </a:solidFill>
                <a:latin typeface="Harlow Solid Italic" panose="04030604020F02020D02" pitchFamily="82" charset="0"/>
              </a:rPr>
              <a:t>Thank you</a:t>
            </a:r>
            <a:endParaRPr lang="id-ID" sz="13800" dirty="0">
              <a:solidFill>
                <a:schemeClr val="accent4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D35A9D-D13D-4EC0-BA5A-F240B5EF01D0}"/>
              </a:ext>
            </a:extLst>
          </p:cNvPr>
          <p:cNvSpPr/>
          <p:nvPr/>
        </p:nvSpPr>
        <p:spPr>
          <a:xfrm>
            <a:off x="1524168" y="3273878"/>
            <a:ext cx="341086" cy="341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A0CB76-247A-4CE8-8C06-0BDA05F4A190}"/>
              </a:ext>
            </a:extLst>
          </p:cNvPr>
          <p:cNvSpPr/>
          <p:nvPr/>
        </p:nvSpPr>
        <p:spPr>
          <a:xfrm>
            <a:off x="10326747" y="3246667"/>
            <a:ext cx="341086" cy="341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FFCD9-A588-456E-92DB-109D968BE165}"/>
              </a:ext>
            </a:extLst>
          </p:cNvPr>
          <p:cNvSpPr txBox="1"/>
          <p:nvPr/>
        </p:nvSpPr>
        <p:spPr>
          <a:xfrm rot="5400000">
            <a:off x="10780594" y="3290500"/>
            <a:ext cx="2335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spc="300" dirty="0">
                <a:solidFill>
                  <a:schemeClr val="bg1">
                    <a:alpha val="12000"/>
                  </a:schemeClr>
                </a:solidFill>
              </a:rPr>
              <a:t>Creative Presentation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CD9B6-BE0F-4079-AAE2-D782E48637D1}"/>
              </a:ext>
            </a:extLst>
          </p:cNvPr>
          <p:cNvSpPr txBox="1"/>
          <p:nvPr/>
        </p:nvSpPr>
        <p:spPr>
          <a:xfrm rot="5400000">
            <a:off x="-924040" y="3290500"/>
            <a:ext cx="2335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spc="300" dirty="0" err="1">
                <a:solidFill>
                  <a:schemeClr val="bg1">
                    <a:alpha val="12000"/>
                  </a:schemeClr>
                </a:solidFill>
              </a:rPr>
              <a:t>Creative</a:t>
            </a:r>
            <a:r>
              <a:rPr lang="id-ID" sz="1200" spc="300" dirty="0">
                <a:solidFill>
                  <a:schemeClr val="bg1">
                    <a:alpha val="12000"/>
                  </a:schemeClr>
                </a:solidFill>
              </a:rPr>
              <a:t> </a:t>
            </a:r>
            <a:r>
              <a:rPr lang="id-ID" sz="1200" spc="300" dirty="0" err="1">
                <a:solidFill>
                  <a:schemeClr val="bg1">
                    <a:alpha val="12000"/>
                  </a:schemeClr>
                </a:solidFill>
              </a:rPr>
              <a:t>Presentation</a:t>
            </a:r>
            <a:endParaRPr lang="id-ID" sz="1200" spc="300" dirty="0">
              <a:solidFill>
                <a:schemeClr val="bg1">
                  <a:alpha val="12000"/>
                </a:schemeClr>
              </a:solidFill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912D26E2-CA3E-444D-A4CE-B1DECBBD0A4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9F5258E-BBF2-4B53-AF20-5EF0837F9B90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6097EDDA-40EB-4F50-B3B0-38A3AD6F8450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1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320E500-AAC6-4709-A536-624B22632B4B}"/>
              </a:ext>
            </a:extLst>
          </p:cNvPr>
          <p:cNvSpPr txBox="1"/>
          <p:nvPr/>
        </p:nvSpPr>
        <p:spPr>
          <a:xfrm>
            <a:off x="8592875" y="2361241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latin typeface="AppleGothic" pitchFamily="2" charset="-127"/>
                <a:ea typeface="AppleGothic" pitchFamily="2" charset="-127"/>
              </a:rPr>
              <a:t>Weakness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9A15A-69BE-457D-9ADF-6C629C9568C8}"/>
              </a:ext>
            </a:extLst>
          </p:cNvPr>
          <p:cNvSpPr txBox="1"/>
          <p:nvPr/>
        </p:nvSpPr>
        <p:spPr>
          <a:xfrm>
            <a:off x="8592874" y="2806405"/>
            <a:ext cx="2428052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제품의 값비싼 가격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낮은 유통 파워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798E2E-8C83-47C2-8EC3-DDF45DE92A23}"/>
              </a:ext>
            </a:extLst>
          </p:cNvPr>
          <p:cNvSpPr txBox="1"/>
          <p:nvPr/>
        </p:nvSpPr>
        <p:spPr>
          <a:xfrm>
            <a:off x="8592875" y="4373058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Threat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EB6E32-0FE2-4A10-BAA2-F5ED63D83989}"/>
              </a:ext>
            </a:extLst>
          </p:cNvPr>
          <p:cNvSpPr txBox="1"/>
          <p:nvPr/>
        </p:nvSpPr>
        <p:spPr>
          <a:xfrm>
            <a:off x="8592875" y="4818222"/>
            <a:ext cx="2813062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신종 코로나 바이러스로 인해 매장 내에서 이뤄지던 체험이 모두 중단됨</a:t>
            </a:r>
            <a:endParaRPr lang="en-US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39D098-19DC-4CC8-8A22-C64CA94A4ABF}"/>
              </a:ext>
            </a:extLst>
          </p:cNvPr>
          <p:cNvSpPr txBox="1"/>
          <p:nvPr/>
        </p:nvSpPr>
        <p:spPr>
          <a:xfrm>
            <a:off x="2621192" y="2361241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Strength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90B7CA-324D-4529-A43D-B04B122FB6D8}"/>
              </a:ext>
            </a:extLst>
          </p:cNvPr>
          <p:cNvSpPr txBox="1"/>
          <p:nvPr/>
        </p:nvSpPr>
        <p:spPr>
          <a:xfrm>
            <a:off x="1335505" y="2806405"/>
            <a:ext cx="2298032" cy="8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고객 맞춤의 감각적인 경험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algn="r"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차별성 있는 서비스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algn="r"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뷰티 브랜드로 차별성을 가짐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algn="r"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CF0B8A-4873-48EB-A942-D97FDBFD87C1}"/>
              </a:ext>
            </a:extLst>
          </p:cNvPr>
          <p:cNvSpPr txBox="1"/>
          <p:nvPr/>
        </p:nvSpPr>
        <p:spPr>
          <a:xfrm>
            <a:off x="2313996" y="4373058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Opportunity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907CFA-C876-437B-BF65-A9227D635615}"/>
              </a:ext>
            </a:extLst>
          </p:cNvPr>
          <p:cNvSpPr txBox="1"/>
          <p:nvPr/>
        </p:nvSpPr>
        <p:spPr>
          <a:xfrm>
            <a:off x="868102" y="4818222"/>
            <a:ext cx="2713646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해외 여행 또는 직구로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세포라에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친숙한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매니아층이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이미 존재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D9C51CCA-9E35-4183-89D7-D7CFF604F9E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9F84906-B90F-489D-A6D7-466EDA808370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B0BB34BA-A04F-4F51-AB1D-B4F84B037851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C9E11E-6D15-496E-9B31-851F15E34B1F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02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421E4C-39CC-42AC-8749-568EACF40095}"/>
              </a:ext>
            </a:extLst>
          </p:cNvPr>
          <p:cNvSpPr txBox="1"/>
          <p:nvPr/>
        </p:nvSpPr>
        <p:spPr>
          <a:xfrm>
            <a:off x="2973792" y="589062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SWOT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분석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D5FF94-A1B3-4218-A55A-9999B502CF05}"/>
              </a:ext>
            </a:extLst>
          </p:cNvPr>
          <p:cNvGrpSpPr/>
          <p:nvPr/>
        </p:nvGrpSpPr>
        <p:grpSpPr>
          <a:xfrm flipV="1">
            <a:off x="5684520" y="1159273"/>
            <a:ext cx="822960" cy="139045"/>
            <a:chOff x="5163668" y="4143099"/>
            <a:chExt cx="4474514" cy="1026196"/>
          </a:xfrm>
        </p:grpSpPr>
        <p:sp>
          <p:nvSpPr>
            <p:cNvPr id="49" name="Freeform: Shape 12">
              <a:extLst>
                <a:ext uri="{FF2B5EF4-FFF2-40B4-BE49-F238E27FC236}">
                  <a16:creationId xmlns:a16="http://schemas.microsoft.com/office/drawing/2014/main" id="{D9C68B56-A6D9-49C6-BC18-22850BF4F60B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50" name="Freeform: Shape 14">
              <a:extLst>
                <a:ext uri="{FF2B5EF4-FFF2-40B4-BE49-F238E27FC236}">
                  <a16:creationId xmlns:a16="http://schemas.microsoft.com/office/drawing/2014/main" id="{94DBE9DF-1D84-4E3B-ADAB-20686817BB5C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980FF5F-86EC-B143-95A4-193A2F21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4" y="2784518"/>
            <a:ext cx="4286250" cy="2406650"/>
          </a:xfrm>
          <a:prstGeom prst="rect">
            <a:avLst/>
          </a:prstGeom>
        </p:spPr>
      </p:pic>
      <p:pic>
        <p:nvPicPr>
          <p:cNvPr id="19" name="그림 18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54C5EE4C-7F54-3844-B256-D0A4FB204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3" y="2452873"/>
            <a:ext cx="4286250" cy="30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1">
            <a:extLst>
              <a:ext uri="{FF2B5EF4-FFF2-40B4-BE49-F238E27FC236}">
                <a16:creationId xmlns:a16="http://schemas.microsoft.com/office/drawing/2014/main" id="{F0E0388C-08B3-49AB-86D1-ECFE2F31A96C}"/>
              </a:ext>
            </a:extLst>
          </p:cNvPr>
          <p:cNvSpPr>
            <a:spLocks/>
          </p:cNvSpPr>
          <p:nvPr/>
        </p:nvSpPr>
        <p:spPr bwMode="auto">
          <a:xfrm>
            <a:off x="3014283" y="4045094"/>
            <a:ext cx="1817552" cy="1780460"/>
          </a:xfrm>
          <a:custGeom>
            <a:avLst/>
            <a:gdLst>
              <a:gd name="T0" fmla="*/ 4339 w 4897"/>
              <a:gd name="T1" fmla="*/ 176 h 4802"/>
              <a:gd name="T2" fmla="*/ 3865 w 4897"/>
              <a:gd name="T3" fmla="*/ 304 h 4802"/>
              <a:gd name="T4" fmla="*/ 3490 w 4897"/>
              <a:gd name="T5" fmla="*/ 263 h 4802"/>
              <a:gd name="T6" fmla="*/ 3297 w 4897"/>
              <a:gd name="T7" fmla="*/ 592 h 4802"/>
              <a:gd name="T8" fmla="*/ 2980 w 4897"/>
              <a:gd name="T9" fmla="*/ 885 h 4802"/>
              <a:gd name="T10" fmla="*/ 2448 w 4897"/>
              <a:gd name="T11" fmla="*/ 1009 h 4802"/>
              <a:gd name="T12" fmla="*/ 1914 w 4897"/>
              <a:gd name="T13" fmla="*/ 919 h 4802"/>
              <a:gd name="T14" fmla="*/ 1787 w 4897"/>
              <a:gd name="T15" fmla="*/ 1002 h 4802"/>
              <a:gd name="T16" fmla="*/ 1284 w 4897"/>
              <a:gd name="T17" fmla="*/ 1164 h 4802"/>
              <a:gd name="T18" fmla="*/ 784 w 4897"/>
              <a:gd name="T19" fmla="*/ 1146 h 4802"/>
              <a:gd name="T20" fmla="*/ 292 w 4897"/>
              <a:gd name="T21" fmla="*/ 943 h 4802"/>
              <a:gd name="T22" fmla="*/ 23 w 4897"/>
              <a:gd name="T23" fmla="*/ 2788 h 4802"/>
              <a:gd name="T24" fmla="*/ 321 w 4897"/>
              <a:gd name="T25" fmla="*/ 3197 h 4802"/>
              <a:gd name="T26" fmla="*/ 652 w 4897"/>
              <a:gd name="T27" fmla="*/ 3346 h 4802"/>
              <a:gd name="T28" fmla="*/ 1122 w 4897"/>
              <a:gd name="T29" fmla="*/ 3337 h 4802"/>
              <a:gd name="T30" fmla="*/ 1165 w 4897"/>
              <a:gd name="T31" fmla="*/ 2986 h 4802"/>
              <a:gd name="T32" fmla="*/ 1479 w 4897"/>
              <a:gd name="T33" fmla="*/ 2768 h 4802"/>
              <a:gd name="T34" fmla="*/ 1313 w 4897"/>
              <a:gd name="T35" fmla="*/ 3280 h 4802"/>
              <a:gd name="T36" fmla="*/ 1433 w 4897"/>
              <a:gd name="T37" fmla="*/ 3663 h 4802"/>
              <a:gd name="T38" fmla="*/ 1511 w 4897"/>
              <a:gd name="T39" fmla="*/ 4013 h 4802"/>
              <a:gd name="T40" fmla="*/ 1178 w 4897"/>
              <a:gd name="T41" fmla="*/ 3585 h 4802"/>
              <a:gd name="T42" fmla="*/ 766 w 4897"/>
              <a:gd name="T43" fmla="*/ 3556 h 4802"/>
              <a:gd name="T44" fmla="*/ 280 w 4897"/>
              <a:gd name="T45" fmla="*/ 3402 h 4802"/>
              <a:gd name="T46" fmla="*/ 25 w 4897"/>
              <a:gd name="T47" fmla="*/ 3171 h 4802"/>
              <a:gd name="T48" fmla="*/ 39 w 4897"/>
              <a:gd name="T49" fmla="*/ 3747 h 4802"/>
              <a:gd name="T50" fmla="*/ 316 w 4897"/>
              <a:gd name="T51" fmla="*/ 4378 h 4802"/>
              <a:gd name="T52" fmla="*/ 785 w 4897"/>
              <a:gd name="T53" fmla="*/ 4715 h 4802"/>
              <a:gd name="T54" fmla="*/ 1353 w 4897"/>
              <a:gd name="T55" fmla="*/ 4802 h 4802"/>
              <a:gd name="T56" fmla="*/ 1929 w 4897"/>
              <a:gd name="T57" fmla="*/ 4681 h 4802"/>
              <a:gd name="T58" fmla="*/ 2422 w 4897"/>
              <a:gd name="T59" fmla="*/ 4399 h 4802"/>
              <a:gd name="T60" fmla="*/ 2719 w 4897"/>
              <a:gd name="T61" fmla="*/ 4041 h 4802"/>
              <a:gd name="T62" fmla="*/ 2868 w 4897"/>
              <a:gd name="T63" fmla="*/ 3722 h 4802"/>
              <a:gd name="T64" fmla="*/ 2897 w 4897"/>
              <a:gd name="T65" fmla="*/ 3361 h 4802"/>
              <a:gd name="T66" fmla="*/ 2663 w 4897"/>
              <a:gd name="T67" fmla="*/ 2818 h 4802"/>
              <a:gd name="T68" fmla="*/ 2338 w 4897"/>
              <a:gd name="T69" fmla="*/ 2657 h 4802"/>
              <a:gd name="T70" fmla="*/ 1930 w 4897"/>
              <a:gd name="T71" fmla="*/ 2915 h 4802"/>
              <a:gd name="T72" fmla="*/ 1938 w 4897"/>
              <a:gd name="T73" fmla="*/ 2704 h 4802"/>
              <a:gd name="T74" fmla="*/ 2360 w 4897"/>
              <a:gd name="T75" fmla="*/ 2302 h 4802"/>
              <a:gd name="T76" fmla="*/ 2451 w 4897"/>
              <a:gd name="T77" fmla="*/ 1729 h 4802"/>
              <a:gd name="T78" fmla="*/ 2643 w 4897"/>
              <a:gd name="T79" fmla="*/ 1949 h 4802"/>
              <a:gd name="T80" fmla="*/ 2590 w 4897"/>
              <a:gd name="T81" fmla="*/ 2457 h 4802"/>
              <a:gd name="T82" fmla="*/ 3025 w 4897"/>
              <a:gd name="T83" fmla="*/ 3074 h 4802"/>
              <a:gd name="T84" fmla="*/ 3091 w 4897"/>
              <a:gd name="T85" fmla="*/ 3543 h 4802"/>
              <a:gd name="T86" fmla="*/ 3025 w 4897"/>
              <a:gd name="T87" fmla="*/ 4029 h 4802"/>
              <a:gd name="T88" fmla="*/ 3720 w 4897"/>
              <a:gd name="T89" fmla="*/ 3606 h 4802"/>
              <a:gd name="T90" fmla="*/ 3978 w 4897"/>
              <a:gd name="T91" fmla="*/ 3188 h 4802"/>
              <a:gd name="T92" fmla="*/ 4052 w 4897"/>
              <a:gd name="T93" fmla="*/ 2885 h 4802"/>
              <a:gd name="T94" fmla="*/ 4001 w 4897"/>
              <a:gd name="T95" fmla="*/ 2291 h 4802"/>
              <a:gd name="T96" fmla="*/ 3759 w 4897"/>
              <a:gd name="T97" fmla="*/ 1921 h 4802"/>
              <a:gd name="T98" fmla="*/ 3137 w 4897"/>
              <a:gd name="T99" fmla="*/ 1595 h 4802"/>
              <a:gd name="T100" fmla="*/ 3518 w 4897"/>
              <a:gd name="T101" fmla="*/ 1531 h 4802"/>
              <a:gd name="T102" fmla="*/ 4079 w 4897"/>
              <a:gd name="T103" fmla="*/ 2013 h 4802"/>
              <a:gd name="T104" fmla="*/ 4245 w 4897"/>
              <a:gd name="T105" fmla="*/ 2477 h 4802"/>
              <a:gd name="T106" fmla="*/ 4503 w 4897"/>
              <a:gd name="T107" fmla="*/ 2188 h 4802"/>
              <a:gd name="T108" fmla="*/ 4571 w 4897"/>
              <a:gd name="T109" fmla="*/ 1775 h 4802"/>
              <a:gd name="T110" fmla="*/ 4658 w 4897"/>
              <a:gd name="T111" fmla="*/ 1470 h 4802"/>
              <a:gd name="T112" fmla="*/ 4892 w 4897"/>
              <a:gd name="T113" fmla="*/ 915 h 4802"/>
              <a:gd name="T114" fmla="*/ 4812 w 4897"/>
              <a:gd name="T115" fmla="*/ 360 h 4802"/>
              <a:gd name="T116" fmla="*/ 4560 w 4897"/>
              <a:gd name="T117" fmla="*/ 0 h 4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97" h="4802">
                <a:moveTo>
                  <a:pt x="4560" y="0"/>
                </a:moveTo>
                <a:lnTo>
                  <a:pt x="4532" y="28"/>
                </a:lnTo>
                <a:lnTo>
                  <a:pt x="4474" y="81"/>
                </a:lnTo>
                <a:lnTo>
                  <a:pt x="4411" y="131"/>
                </a:lnTo>
                <a:lnTo>
                  <a:pt x="4339" y="176"/>
                </a:lnTo>
                <a:lnTo>
                  <a:pt x="4303" y="197"/>
                </a:lnTo>
                <a:lnTo>
                  <a:pt x="4240" y="228"/>
                </a:lnTo>
                <a:lnTo>
                  <a:pt x="4114" y="271"/>
                </a:lnTo>
                <a:lnTo>
                  <a:pt x="3988" y="295"/>
                </a:lnTo>
                <a:lnTo>
                  <a:pt x="3865" y="304"/>
                </a:lnTo>
                <a:lnTo>
                  <a:pt x="3807" y="303"/>
                </a:lnTo>
                <a:lnTo>
                  <a:pt x="3757" y="302"/>
                </a:lnTo>
                <a:lnTo>
                  <a:pt x="3664" y="295"/>
                </a:lnTo>
                <a:lnTo>
                  <a:pt x="3575" y="282"/>
                </a:lnTo>
                <a:lnTo>
                  <a:pt x="3490" y="263"/>
                </a:lnTo>
                <a:lnTo>
                  <a:pt x="3450" y="251"/>
                </a:lnTo>
                <a:lnTo>
                  <a:pt x="3433" y="306"/>
                </a:lnTo>
                <a:lnTo>
                  <a:pt x="3394" y="409"/>
                </a:lnTo>
                <a:lnTo>
                  <a:pt x="3349" y="504"/>
                </a:lnTo>
                <a:lnTo>
                  <a:pt x="3297" y="592"/>
                </a:lnTo>
                <a:lnTo>
                  <a:pt x="3239" y="671"/>
                </a:lnTo>
                <a:lnTo>
                  <a:pt x="3173" y="742"/>
                </a:lnTo>
                <a:lnTo>
                  <a:pt x="3100" y="806"/>
                </a:lnTo>
                <a:lnTo>
                  <a:pt x="3023" y="860"/>
                </a:lnTo>
                <a:lnTo>
                  <a:pt x="2980" y="885"/>
                </a:lnTo>
                <a:lnTo>
                  <a:pt x="2915" y="919"/>
                </a:lnTo>
                <a:lnTo>
                  <a:pt x="2780" y="967"/>
                </a:lnTo>
                <a:lnTo>
                  <a:pt x="2645" y="997"/>
                </a:lnTo>
                <a:lnTo>
                  <a:pt x="2513" y="1009"/>
                </a:lnTo>
                <a:lnTo>
                  <a:pt x="2448" y="1009"/>
                </a:lnTo>
                <a:lnTo>
                  <a:pt x="2395" y="1009"/>
                </a:lnTo>
                <a:lnTo>
                  <a:pt x="2294" y="1003"/>
                </a:lnTo>
                <a:lnTo>
                  <a:pt x="2157" y="984"/>
                </a:lnTo>
                <a:lnTo>
                  <a:pt x="1953" y="933"/>
                </a:lnTo>
                <a:lnTo>
                  <a:pt x="1914" y="919"/>
                </a:lnTo>
                <a:lnTo>
                  <a:pt x="1918" y="910"/>
                </a:lnTo>
                <a:lnTo>
                  <a:pt x="1916" y="912"/>
                </a:lnTo>
                <a:lnTo>
                  <a:pt x="1913" y="914"/>
                </a:lnTo>
                <a:lnTo>
                  <a:pt x="1873" y="946"/>
                </a:lnTo>
                <a:lnTo>
                  <a:pt x="1787" y="1002"/>
                </a:lnTo>
                <a:lnTo>
                  <a:pt x="1698" y="1050"/>
                </a:lnTo>
                <a:lnTo>
                  <a:pt x="1602" y="1091"/>
                </a:lnTo>
                <a:lnTo>
                  <a:pt x="1501" y="1122"/>
                </a:lnTo>
                <a:lnTo>
                  <a:pt x="1396" y="1147"/>
                </a:lnTo>
                <a:lnTo>
                  <a:pt x="1284" y="1164"/>
                </a:lnTo>
                <a:lnTo>
                  <a:pt x="1168" y="1171"/>
                </a:lnTo>
                <a:lnTo>
                  <a:pt x="1107" y="1171"/>
                </a:lnTo>
                <a:lnTo>
                  <a:pt x="1030" y="1170"/>
                </a:lnTo>
                <a:lnTo>
                  <a:pt x="868" y="1159"/>
                </a:lnTo>
                <a:lnTo>
                  <a:pt x="784" y="1146"/>
                </a:lnTo>
                <a:lnTo>
                  <a:pt x="724" y="1135"/>
                </a:lnTo>
                <a:lnTo>
                  <a:pt x="607" y="1103"/>
                </a:lnTo>
                <a:lnTo>
                  <a:pt x="495" y="1059"/>
                </a:lnTo>
                <a:lnTo>
                  <a:pt x="390" y="1006"/>
                </a:lnTo>
                <a:lnTo>
                  <a:pt x="292" y="943"/>
                </a:lnTo>
                <a:lnTo>
                  <a:pt x="200" y="876"/>
                </a:lnTo>
                <a:lnTo>
                  <a:pt x="74" y="768"/>
                </a:lnTo>
                <a:lnTo>
                  <a:pt x="0" y="696"/>
                </a:lnTo>
                <a:lnTo>
                  <a:pt x="0" y="2727"/>
                </a:lnTo>
                <a:lnTo>
                  <a:pt x="23" y="2788"/>
                </a:lnTo>
                <a:lnTo>
                  <a:pt x="85" y="2917"/>
                </a:lnTo>
                <a:lnTo>
                  <a:pt x="149" y="3017"/>
                </a:lnTo>
                <a:lnTo>
                  <a:pt x="200" y="3081"/>
                </a:lnTo>
                <a:lnTo>
                  <a:pt x="257" y="3142"/>
                </a:lnTo>
                <a:lnTo>
                  <a:pt x="321" y="3197"/>
                </a:lnTo>
                <a:lnTo>
                  <a:pt x="358" y="3223"/>
                </a:lnTo>
                <a:lnTo>
                  <a:pt x="395" y="3248"/>
                </a:lnTo>
                <a:lnTo>
                  <a:pt x="476" y="3291"/>
                </a:lnTo>
                <a:lnTo>
                  <a:pt x="561" y="3323"/>
                </a:lnTo>
                <a:lnTo>
                  <a:pt x="652" y="3346"/>
                </a:lnTo>
                <a:lnTo>
                  <a:pt x="748" y="3361"/>
                </a:lnTo>
                <a:lnTo>
                  <a:pt x="848" y="3366"/>
                </a:lnTo>
                <a:lnTo>
                  <a:pt x="954" y="3362"/>
                </a:lnTo>
                <a:lnTo>
                  <a:pt x="1065" y="3348"/>
                </a:lnTo>
                <a:lnTo>
                  <a:pt x="1122" y="3337"/>
                </a:lnTo>
                <a:lnTo>
                  <a:pt x="1120" y="3302"/>
                </a:lnTo>
                <a:lnTo>
                  <a:pt x="1121" y="3228"/>
                </a:lnTo>
                <a:lnTo>
                  <a:pt x="1129" y="3151"/>
                </a:lnTo>
                <a:lnTo>
                  <a:pt x="1143" y="3070"/>
                </a:lnTo>
                <a:lnTo>
                  <a:pt x="1165" y="2986"/>
                </a:lnTo>
                <a:lnTo>
                  <a:pt x="1196" y="2899"/>
                </a:lnTo>
                <a:lnTo>
                  <a:pt x="1236" y="2809"/>
                </a:lnTo>
                <a:lnTo>
                  <a:pt x="1287" y="2715"/>
                </a:lnTo>
                <a:lnTo>
                  <a:pt x="1316" y="2667"/>
                </a:lnTo>
                <a:lnTo>
                  <a:pt x="1479" y="2768"/>
                </a:lnTo>
                <a:lnTo>
                  <a:pt x="1440" y="2833"/>
                </a:lnTo>
                <a:lnTo>
                  <a:pt x="1380" y="2956"/>
                </a:lnTo>
                <a:lnTo>
                  <a:pt x="1340" y="3072"/>
                </a:lnTo>
                <a:lnTo>
                  <a:pt x="1319" y="3179"/>
                </a:lnTo>
                <a:lnTo>
                  <a:pt x="1313" y="3280"/>
                </a:lnTo>
                <a:lnTo>
                  <a:pt x="1319" y="3372"/>
                </a:lnTo>
                <a:lnTo>
                  <a:pt x="1338" y="3457"/>
                </a:lnTo>
                <a:lnTo>
                  <a:pt x="1363" y="3533"/>
                </a:lnTo>
                <a:lnTo>
                  <a:pt x="1397" y="3602"/>
                </a:lnTo>
                <a:lnTo>
                  <a:pt x="1433" y="3663"/>
                </a:lnTo>
                <a:lnTo>
                  <a:pt x="1493" y="3739"/>
                </a:lnTo>
                <a:lnTo>
                  <a:pt x="1599" y="3840"/>
                </a:lnTo>
                <a:lnTo>
                  <a:pt x="1625" y="3857"/>
                </a:lnTo>
                <a:lnTo>
                  <a:pt x="1522" y="4018"/>
                </a:lnTo>
                <a:lnTo>
                  <a:pt x="1511" y="4013"/>
                </a:lnTo>
                <a:lnTo>
                  <a:pt x="1432" y="3948"/>
                </a:lnTo>
                <a:lnTo>
                  <a:pt x="1347" y="3858"/>
                </a:lnTo>
                <a:lnTo>
                  <a:pt x="1286" y="3781"/>
                </a:lnTo>
                <a:lnTo>
                  <a:pt x="1227" y="3690"/>
                </a:lnTo>
                <a:lnTo>
                  <a:pt x="1178" y="3585"/>
                </a:lnTo>
                <a:lnTo>
                  <a:pt x="1159" y="3527"/>
                </a:lnTo>
                <a:lnTo>
                  <a:pt x="1078" y="3541"/>
                </a:lnTo>
                <a:lnTo>
                  <a:pt x="925" y="3556"/>
                </a:lnTo>
                <a:lnTo>
                  <a:pt x="851" y="3558"/>
                </a:lnTo>
                <a:lnTo>
                  <a:pt x="766" y="3556"/>
                </a:lnTo>
                <a:lnTo>
                  <a:pt x="604" y="3533"/>
                </a:lnTo>
                <a:lnTo>
                  <a:pt x="490" y="3502"/>
                </a:lnTo>
                <a:lnTo>
                  <a:pt x="417" y="3475"/>
                </a:lnTo>
                <a:lnTo>
                  <a:pt x="347" y="3441"/>
                </a:lnTo>
                <a:lnTo>
                  <a:pt x="280" y="3402"/>
                </a:lnTo>
                <a:lnTo>
                  <a:pt x="247" y="3380"/>
                </a:lnTo>
                <a:lnTo>
                  <a:pt x="210" y="3354"/>
                </a:lnTo>
                <a:lnTo>
                  <a:pt x="141" y="3296"/>
                </a:lnTo>
                <a:lnTo>
                  <a:pt x="80" y="3235"/>
                </a:lnTo>
                <a:lnTo>
                  <a:pt x="25" y="3171"/>
                </a:lnTo>
                <a:lnTo>
                  <a:pt x="0" y="3138"/>
                </a:lnTo>
                <a:lnTo>
                  <a:pt x="0" y="3306"/>
                </a:lnTo>
                <a:lnTo>
                  <a:pt x="1" y="3402"/>
                </a:lnTo>
                <a:lnTo>
                  <a:pt x="14" y="3581"/>
                </a:lnTo>
                <a:lnTo>
                  <a:pt x="39" y="3747"/>
                </a:lnTo>
                <a:lnTo>
                  <a:pt x="75" y="3899"/>
                </a:lnTo>
                <a:lnTo>
                  <a:pt x="120" y="4037"/>
                </a:lnTo>
                <a:lnTo>
                  <a:pt x="177" y="4163"/>
                </a:lnTo>
                <a:lnTo>
                  <a:pt x="242" y="4277"/>
                </a:lnTo>
                <a:lnTo>
                  <a:pt x="316" y="4378"/>
                </a:lnTo>
                <a:lnTo>
                  <a:pt x="398" y="4468"/>
                </a:lnTo>
                <a:lnTo>
                  <a:pt x="486" y="4547"/>
                </a:lnTo>
                <a:lnTo>
                  <a:pt x="581" y="4613"/>
                </a:lnTo>
                <a:lnTo>
                  <a:pt x="680" y="4670"/>
                </a:lnTo>
                <a:lnTo>
                  <a:pt x="785" y="4715"/>
                </a:lnTo>
                <a:lnTo>
                  <a:pt x="893" y="4751"/>
                </a:lnTo>
                <a:lnTo>
                  <a:pt x="1006" y="4777"/>
                </a:lnTo>
                <a:lnTo>
                  <a:pt x="1120" y="4794"/>
                </a:lnTo>
                <a:lnTo>
                  <a:pt x="1235" y="4802"/>
                </a:lnTo>
                <a:lnTo>
                  <a:pt x="1353" y="4802"/>
                </a:lnTo>
                <a:lnTo>
                  <a:pt x="1470" y="4793"/>
                </a:lnTo>
                <a:lnTo>
                  <a:pt x="1588" y="4776"/>
                </a:lnTo>
                <a:lnTo>
                  <a:pt x="1703" y="4751"/>
                </a:lnTo>
                <a:lnTo>
                  <a:pt x="1817" y="4720"/>
                </a:lnTo>
                <a:lnTo>
                  <a:pt x="1929" y="4681"/>
                </a:lnTo>
                <a:lnTo>
                  <a:pt x="2037" y="4636"/>
                </a:lnTo>
                <a:lnTo>
                  <a:pt x="2141" y="4586"/>
                </a:lnTo>
                <a:lnTo>
                  <a:pt x="2241" y="4528"/>
                </a:lnTo>
                <a:lnTo>
                  <a:pt x="2334" y="4466"/>
                </a:lnTo>
                <a:lnTo>
                  <a:pt x="2422" y="4399"/>
                </a:lnTo>
                <a:lnTo>
                  <a:pt x="2503" y="4326"/>
                </a:lnTo>
                <a:lnTo>
                  <a:pt x="2575" y="4250"/>
                </a:lnTo>
                <a:lnTo>
                  <a:pt x="2640" y="4169"/>
                </a:lnTo>
                <a:lnTo>
                  <a:pt x="2696" y="4085"/>
                </a:lnTo>
                <a:lnTo>
                  <a:pt x="2719" y="4041"/>
                </a:lnTo>
                <a:lnTo>
                  <a:pt x="2726" y="4042"/>
                </a:lnTo>
                <a:lnTo>
                  <a:pt x="2733" y="4044"/>
                </a:lnTo>
                <a:lnTo>
                  <a:pt x="2767" y="3982"/>
                </a:lnTo>
                <a:lnTo>
                  <a:pt x="2831" y="3840"/>
                </a:lnTo>
                <a:lnTo>
                  <a:pt x="2868" y="3722"/>
                </a:lnTo>
                <a:lnTo>
                  <a:pt x="2886" y="3639"/>
                </a:lnTo>
                <a:lnTo>
                  <a:pt x="2898" y="3552"/>
                </a:lnTo>
                <a:lnTo>
                  <a:pt x="2902" y="3463"/>
                </a:lnTo>
                <a:lnTo>
                  <a:pt x="2901" y="3418"/>
                </a:lnTo>
                <a:lnTo>
                  <a:pt x="2897" y="3361"/>
                </a:lnTo>
                <a:lnTo>
                  <a:pt x="2877" y="3248"/>
                </a:lnTo>
                <a:lnTo>
                  <a:pt x="2844" y="3138"/>
                </a:lnTo>
                <a:lnTo>
                  <a:pt x="2797" y="3029"/>
                </a:lnTo>
                <a:lnTo>
                  <a:pt x="2737" y="2923"/>
                </a:lnTo>
                <a:lnTo>
                  <a:pt x="2663" y="2818"/>
                </a:lnTo>
                <a:lnTo>
                  <a:pt x="2577" y="2714"/>
                </a:lnTo>
                <a:lnTo>
                  <a:pt x="2477" y="2613"/>
                </a:lnTo>
                <a:lnTo>
                  <a:pt x="2421" y="2564"/>
                </a:lnTo>
                <a:lnTo>
                  <a:pt x="2395" y="2596"/>
                </a:lnTo>
                <a:lnTo>
                  <a:pt x="2338" y="2657"/>
                </a:lnTo>
                <a:lnTo>
                  <a:pt x="2273" y="2716"/>
                </a:lnTo>
                <a:lnTo>
                  <a:pt x="2201" y="2772"/>
                </a:lnTo>
                <a:lnTo>
                  <a:pt x="2120" y="2824"/>
                </a:lnTo>
                <a:lnTo>
                  <a:pt x="2030" y="2872"/>
                </a:lnTo>
                <a:lnTo>
                  <a:pt x="1930" y="2915"/>
                </a:lnTo>
                <a:lnTo>
                  <a:pt x="1820" y="2951"/>
                </a:lnTo>
                <a:lnTo>
                  <a:pt x="1760" y="2967"/>
                </a:lnTo>
                <a:lnTo>
                  <a:pt x="1713" y="2781"/>
                </a:lnTo>
                <a:lnTo>
                  <a:pt x="1795" y="2758"/>
                </a:lnTo>
                <a:lnTo>
                  <a:pt x="1938" y="2704"/>
                </a:lnTo>
                <a:lnTo>
                  <a:pt x="2058" y="2637"/>
                </a:lnTo>
                <a:lnTo>
                  <a:pt x="2159" y="2561"/>
                </a:lnTo>
                <a:lnTo>
                  <a:pt x="2242" y="2479"/>
                </a:lnTo>
                <a:lnTo>
                  <a:pt x="2310" y="2391"/>
                </a:lnTo>
                <a:lnTo>
                  <a:pt x="2360" y="2302"/>
                </a:lnTo>
                <a:lnTo>
                  <a:pt x="2399" y="2210"/>
                </a:lnTo>
                <a:lnTo>
                  <a:pt x="2426" y="2120"/>
                </a:lnTo>
                <a:lnTo>
                  <a:pt x="2444" y="2033"/>
                </a:lnTo>
                <a:lnTo>
                  <a:pt x="2457" y="1913"/>
                </a:lnTo>
                <a:lnTo>
                  <a:pt x="2451" y="1729"/>
                </a:lnTo>
                <a:lnTo>
                  <a:pt x="2443" y="1691"/>
                </a:lnTo>
                <a:lnTo>
                  <a:pt x="2632" y="1654"/>
                </a:lnTo>
                <a:lnTo>
                  <a:pt x="2635" y="1668"/>
                </a:lnTo>
                <a:lnTo>
                  <a:pt x="2647" y="1795"/>
                </a:lnTo>
                <a:lnTo>
                  <a:pt x="2643" y="1949"/>
                </a:lnTo>
                <a:lnTo>
                  <a:pt x="2630" y="2068"/>
                </a:lnTo>
                <a:lnTo>
                  <a:pt x="2601" y="2198"/>
                </a:lnTo>
                <a:lnTo>
                  <a:pt x="2556" y="2332"/>
                </a:lnTo>
                <a:lnTo>
                  <a:pt x="2523" y="2399"/>
                </a:lnTo>
                <a:lnTo>
                  <a:pt x="2590" y="2457"/>
                </a:lnTo>
                <a:lnTo>
                  <a:pt x="2709" y="2574"/>
                </a:lnTo>
                <a:lnTo>
                  <a:pt x="2811" y="2694"/>
                </a:lnTo>
                <a:lnTo>
                  <a:pt x="2899" y="2819"/>
                </a:lnTo>
                <a:lnTo>
                  <a:pt x="2971" y="2945"/>
                </a:lnTo>
                <a:lnTo>
                  <a:pt x="3025" y="3074"/>
                </a:lnTo>
                <a:lnTo>
                  <a:pt x="3065" y="3206"/>
                </a:lnTo>
                <a:lnTo>
                  <a:pt x="3087" y="3341"/>
                </a:lnTo>
                <a:lnTo>
                  <a:pt x="3092" y="3410"/>
                </a:lnTo>
                <a:lnTo>
                  <a:pt x="3094" y="3455"/>
                </a:lnTo>
                <a:lnTo>
                  <a:pt x="3091" y="3543"/>
                </a:lnTo>
                <a:lnTo>
                  <a:pt x="3077" y="3672"/>
                </a:lnTo>
                <a:lnTo>
                  <a:pt x="3038" y="3831"/>
                </a:lnTo>
                <a:lnTo>
                  <a:pt x="2984" y="3976"/>
                </a:lnTo>
                <a:lnTo>
                  <a:pt x="2953" y="4042"/>
                </a:lnTo>
                <a:lnTo>
                  <a:pt x="3025" y="4029"/>
                </a:lnTo>
                <a:lnTo>
                  <a:pt x="3177" y="3984"/>
                </a:lnTo>
                <a:lnTo>
                  <a:pt x="3330" y="3915"/>
                </a:lnTo>
                <a:lnTo>
                  <a:pt x="3479" y="3822"/>
                </a:lnTo>
                <a:lnTo>
                  <a:pt x="3621" y="3707"/>
                </a:lnTo>
                <a:lnTo>
                  <a:pt x="3720" y="3606"/>
                </a:lnTo>
                <a:lnTo>
                  <a:pt x="3781" y="3533"/>
                </a:lnTo>
                <a:lnTo>
                  <a:pt x="3838" y="3454"/>
                </a:lnTo>
                <a:lnTo>
                  <a:pt x="3890" y="3370"/>
                </a:lnTo>
                <a:lnTo>
                  <a:pt x="3936" y="3282"/>
                </a:lnTo>
                <a:lnTo>
                  <a:pt x="3978" y="3188"/>
                </a:lnTo>
                <a:lnTo>
                  <a:pt x="3996" y="3139"/>
                </a:lnTo>
                <a:lnTo>
                  <a:pt x="3993" y="3139"/>
                </a:lnTo>
                <a:lnTo>
                  <a:pt x="4001" y="3121"/>
                </a:lnTo>
                <a:lnTo>
                  <a:pt x="4031" y="3002"/>
                </a:lnTo>
                <a:lnTo>
                  <a:pt x="4052" y="2885"/>
                </a:lnTo>
                <a:lnTo>
                  <a:pt x="4065" y="2745"/>
                </a:lnTo>
                <a:lnTo>
                  <a:pt x="4063" y="2587"/>
                </a:lnTo>
                <a:lnTo>
                  <a:pt x="4046" y="2462"/>
                </a:lnTo>
                <a:lnTo>
                  <a:pt x="4028" y="2377"/>
                </a:lnTo>
                <a:lnTo>
                  <a:pt x="4001" y="2291"/>
                </a:lnTo>
                <a:lnTo>
                  <a:pt x="3966" y="2206"/>
                </a:lnTo>
                <a:lnTo>
                  <a:pt x="3944" y="2164"/>
                </a:lnTo>
                <a:lnTo>
                  <a:pt x="3914" y="2111"/>
                </a:lnTo>
                <a:lnTo>
                  <a:pt x="3843" y="2011"/>
                </a:lnTo>
                <a:lnTo>
                  <a:pt x="3759" y="1921"/>
                </a:lnTo>
                <a:lnTo>
                  <a:pt x="3660" y="1839"/>
                </a:lnTo>
                <a:lnTo>
                  <a:pt x="3549" y="1765"/>
                </a:lnTo>
                <a:lnTo>
                  <a:pt x="3424" y="1699"/>
                </a:lnTo>
                <a:lnTo>
                  <a:pt x="3287" y="1643"/>
                </a:lnTo>
                <a:lnTo>
                  <a:pt x="3137" y="1595"/>
                </a:lnTo>
                <a:lnTo>
                  <a:pt x="3056" y="1575"/>
                </a:lnTo>
                <a:lnTo>
                  <a:pt x="3102" y="1388"/>
                </a:lnTo>
                <a:lnTo>
                  <a:pt x="3192" y="1411"/>
                </a:lnTo>
                <a:lnTo>
                  <a:pt x="3362" y="1466"/>
                </a:lnTo>
                <a:lnTo>
                  <a:pt x="3518" y="1531"/>
                </a:lnTo>
                <a:lnTo>
                  <a:pt x="3659" y="1607"/>
                </a:lnTo>
                <a:lnTo>
                  <a:pt x="3786" y="1693"/>
                </a:lnTo>
                <a:lnTo>
                  <a:pt x="3899" y="1788"/>
                </a:lnTo>
                <a:lnTo>
                  <a:pt x="3996" y="1896"/>
                </a:lnTo>
                <a:lnTo>
                  <a:pt x="4079" y="2013"/>
                </a:lnTo>
                <a:lnTo>
                  <a:pt x="4114" y="2075"/>
                </a:lnTo>
                <a:lnTo>
                  <a:pt x="4144" y="2133"/>
                </a:lnTo>
                <a:lnTo>
                  <a:pt x="4190" y="2249"/>
                </a:lnTo>
                <a:lnTo>
                  <a:pt x="4223" y="2364"/>
                </a:lnTo>
                <a:lnTo>
                  <a:pt x="4245" y="2477"/>
                </a:lnTo>
                <a:lnTo>
                  <a:pt x="4251" y="2532"/>
                </a:lnTo>
                <a:lnTo>
                  <a:pt x="4289" y="2494"/>
                </a:lnTo>
                <a:lnTo>
                  <a:pt x="4365" y="2403"/>
                </a:lnTo>
                <a:lnTo>
                  <a:pt x="4439" y="2300"/>
                </a:lnTo>
                <a:lnTo>
                  <a:pt x="4503" y="2188"/>
                </a:lnTo>
                <a:lnTo>
                  <a:pt x="4552" y="2066"/>
                </a:lnTo>
                <a:lnTo>
                  <a:pt x="4573" y="1971"/>
                </a:lnTo>
                <a:lnTo>
                  <a:pt x="4580" y="1908"/>
                </a:lnTo>
                <a:lnTo>
                  <a:pt x="4580" y="1842"/>
                </a:lnTo>
                <a:lnTo>
                  <a:pt x="4571" y="1775"/>
                </a:lnTo>
                <a:lnTo>
                  <a:pt x="4555" y="1709"/>
                </a:lnTo>
                <a:lnTo>
                  <a:pt x="4529" y="1643"/>
                </a:lnTo>
                <a:lnTo>
                  <a:pt x="4510" y="1610"/>
                </a:lnTo>
                <a:lnTo>
                  <a:pt x="4565" y="1566"/>
                </a:lnTo>
                <a:lnTo>
                  <a:pt x="4658" y="1470"/>
                </a:lnTo>
                <a:lnTo>
                  <a:pt x="4735" y="1366"/>
                </a:lnTo>
                <a:lnTo>
                  <a:pt x="4796" y="1258"/>
                </a:lnTo>
                <a:lnTo>
                  <a:pt x="4841" y="1146"/>
                </a:lnTo>
                <a:lnTo>
                  <a:pt x="4872" y="1030"/>
                </a:lnTo>
                <a:lnTo>
                  <a:pt x="4892" y="915"/>
                </a:lnTo>
                <a:lnTo>
                  <a:pt x="4897" y="798"/>
                </a:lnTo>
                <a:lnTo>
                  <a:pt x="4892" y="683"/>
                </a:lnTo>
                <a:lnTo>
                  <a:pt x="4875" y="571"/>
                </a:lnTo>
                <a:lnTo>
                  <a:pt x="4849" y="463"/>
                </a:lnTo>
                <a:lnTo>
                  <a:pt x="4812" y="360"/>
                </a:lnTo>
                <a:lnTo>
                  <a:pt x="4768" y="264"/>
                </a:lnTo>
                <a:lnTo>
                  <a:pt x="4717" y="176"/>
                </a:lnTo>
                <a:lnTo>
                  <a:pt x="4658" y="97"/>
                </a:lnTo>
                <a:lnTo>
                  <a:pt x="4593" y="28"/>
                </a:lnTo>
                <a:lnTo>
                  <a:pt x="4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2" name="Freeform 2">
            <a:extLst>
              <a:ext uri="{FF2B5EF4-FFF2-40B4-BE49-F238E27FC236}">
                <a16:creationId xmlns:a16="http://schemas.microsoft.com/office/drawing/2014/main" id="{5DF14FA0-0A5E-4C42-973F-E2E4E27945AB}"/>
              </a:ext>
            </a:extLst>
          </p:cNvPr>
          <p:cNvSpPr>
            <a:spLocks/>
          </p:cNvSpPr>
          <p:nvPr/>
        </p:nvSpPr>
        <p:spPr bwMode="auto">
          <a:xfrm>
            <a:off x="3014283" y="2706782"/>
            <a:ext cx="1706273" cy="1701823"/>
          </a:xfrm>
          <a:custGeom>
            <a:avLst/>
            <a:gdLst>
              <a:gd name="T0" fmla="*/ 1791 w 4600"/>
              <a:gd name="T1" fmla="*/ 1374 h 4588"/>
              <a:gd name="T2" fmla="*/ 1424 w 4600"/>
              <a:gd name="T3" fmla="*/ 1737 h 4588"/>
              <a:gd name="T4" fmla="*/ 1563 w 4600"/>
              <a:gd name="T5" fmla="*/ 2389 h 4588"/>
              <a:gd name="T6" fmla="*/ 1919 w 4600"/>
              <a:gd name="T7" fmla="*/ 2442 h 4588"/>
              <a:gd name="T8" fmla="*/ 2132 w 4600"/>
              <a:gd name="T9" fmla="*/ 2767 h 4588"/>
              <a:gd name="T10" fmla="*/ 1628 w 4600"/>
              <a:gd name="T11" fmla="*/ 2581 h 4588"/>
              <a:gd name="T12" fmla="*/ 1240 w 4600"/>
              <a:gd name="T13" fmla="*/ 2687 h 4588"/>
              <a:gd name="T14" fmla="*/ 888 w 4600"/>
              <a:gd name="T15" fmla="*/ 2750 h 4588"/>
              <a:gd name="T16" fmla="*/ 1314 w 4600"/>
              <a:gd name="T17" fmla="*/ 2439 h 4588"/>
              <a:gd name="T18" fmla="*/ 1293 w 4600"/>
              <a:gd name="T19" fmla="*/ 1933 h 4588"/>
              <a:gd name="T20" fmla="*/ 1042 w 4600"/>
              <a:gd name="T21" fmla="*/ 1519 h 4588"/>
              <a:gd name="T22" fmla="*/ 647 w 4600"/>
              <a:gd name="T23" fmla="*/ 1313 h 4588"/>
              <a:gd name="T24" fmla="*/ 0 w 4600"/>
              <a:gd name="T25" fmla="*/ 1323 h 4588"/>
              <a:gd name="T26" fmla="*/ 382 w 4600"/>
              <a:gd name="T27" fmla="*/ 4384 h 4588"/>
              <a:gd name="T28" fmla="*/ 890 w 4600"/>
              <a:gd name="T29" fmla="*/ 4577 h 4588"/>
              <a:gd name="T30" fmla="*/ 1544 w 4600"/>
              <a:gd name="T31" fmla="*/ 4517 h 4588"/>
              <a:gd name="T32" fmla="*/ 1877 w 4600"/>
              <a:gd name="T33" fmla="*/ 4295 h 4588"/>
              <a:gd name="T34" fmla="*/ 2141 w 4600"/>
              <a:gd name="T35" fmla="*/ 3764 h 4588"/>
              <a:gd name="T36" fmla="*/ 2329 w 4600"/>
              <a:gd name="T37" fmla="*/ 3808 h 4588"/>
              <a:gd name="T38" fmla="*/ 2063 w 4600"/>
              <a:gd name="T39" fmla="*/ 4375 h 4588"/>
              <a:gd name="T40" fmla="*/ 2599 w 4600"/>
              <a:gd name="T41" fmla="*/ 4419 h 4588"/>
              <a:gd name="T42" fmla="*/ 2988 w 4600"/>
              <a:gd name="T43" fmla="*/ 4260 h 4588"/>
              <a:gd name="T44" fmla="*/ 3227 w 4600"/>
              <a:gd name="T45" fmla="*/ 3922 h 4588"/>
              <a:gd name="T46" fmla="*/ 3068 w 4600"/>
              <a:gd name="T47" fmla="*/ 3625 h 4588"/>
              <a:gd name="T48" fmla="*/ 2853 w 4600"/>
              <a:gd name="T49" fmla="*/ 3200 h 4588"/>
              <a:gd name="T50" fmla="*/ 3016 w 4600"/>
              <a:gd name="T51" fmla="*/ 2893 h 4588"/>
              <a:gd name="T52" fmla="*/ 3109 w 4600"/>
              <a:gd name="T53" fmla="*/ 3352 h 4588"/>
              <a:gd name="T54" fmla="*/ 3352 w 4600"/>
              <a:gd name="T55" fmla="*/ 3608 h 4588"/>
              <a:gd name="T56" fmla="*/ 3746 w 4600"/>
              <a:gd name="T57" fmla="*/ 3717 h 4588"/>
              <a:gd name="T58" fmla="*/ 4179 w 4600"/>
              <a:gd name="T59" fmla="*/ 3654 h 4588"/>
              <a:gd name="T60" fmla="*/ 4417 w 4600"/>
              <a:gd name="T61" fmla="*/ 3484 h 4588"/>
              <a:gd name="T62" fmla="*/ 4567 w 4600"/>
              <a:gd name="T63" fmla="*/ 3213 h 4588"/>
              <a:gd name="T64" fmla="*/ 4592 w 4600"/>
              <a:gd name="T65" fmla="*/ 2863 h 4588"/>
              <a:gd name="T66" fmla="*/ 4376 w 4600"/>
              <a:gd name="T67" fmla="*/ 2402 h 4588"/>
              <a:gd name="T68" fmla="*/ 4219 w 4600"/>
              <a:gd name="T69" fmla="*/ 2257 h 4588"/>
              <a:gd name="T70" fmla="*/ 4193 w 4600"/>
              <a:gd name="T71" fmla="*/ 1676 h 4588"/>
              <a:gd name="T72" fmla="*/ 3913 w 4600"/>
              <a:gd name="T73" fmla="*/ 1194 h 4588"/>
              <a:gd name="T74" fmla="*/ 3470 w 4600"/>
              <a:gd name="T75" fmla="*/ 913 h 4588"/>
              <a:gd name="T76" fmla="*/ 3489 w 4600"/>
              <a:gd name="T77" fmla="*/ 1353 h 4588"/>
              <a:gd name="T78" fmla="*/ 3357 w 4600"/>
              <a:gd name="T79" fmla="*/ 1834 h 4588"/>
              <a:gd name="T80" fmla="*/ 3068 w 4600"/>
              <a:gd name="T81" fmla="*/ 2132 h 4588"/>
              <a:gd name="T82" fmla="*/ 2485 w 4600"/>
              <a:gd name="T83" fmla="*/ 2353 h 4588"/>
              <a:gd name="T84" fmla="*/ 2675 w 4600"/>
              <a:gd name="T85" fmla="*/ 2110 h 4588"/>
              <a:gd name="T86" fmla="*/ 3124 w 4600"/>
              <a:gd name="T87" fmla="*/ 1830 h 4588"/>
              <a:gd name="T88" fmla="*/ 3273 w 4600"/>
              <a:gd name="T89" fmla="*/ 1520 h 4588"/>
              <a:gd name="T90" fmla="*/ 3212 w 4600"/>
              <a:gd name="T91" fmla="*/ 879 h 4588"/>
              <a:gd name="T92" fmla="*/ 3212 w 4600"/>
              <a:gd name="T93" fmla="*/ 879 h 4588"/>
              <a:gd name="T94" fmla="*/ 3067 w 4600"/>
              <a:gd name="T95" fmla="*/ 503 h 4588"/>
              <a:gd name="T96" fmla="*/ 2691 w 4600"/>
              <a:gd name="T97" fmla="*/ 148 h 4588"/>
              <a:gd name="T98" fmla="*/ 2174 w 4600"/>
              <a:gd name="T99" fmla="*/ 0 h 4588"/>
              <a:gd name="T100" fmla="*/ 2092 w 4600"/>
              <a:gd name="T101" fmla="*/ 319 h 4588"/>
              <a:gd name="T102" fmla="*/ 2071 w 4600"/>
              <a:gd name="T103" fmla="*/ 880 h 4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600" h="4588">
                <a:moveTo>
                  <a:pt x="2054" y="933"/>
                </a:moveTo>
                <a:lnTo>
                  <a:pt x="2027" y="1008"/>
                </a:lnTo>
                <a:lnTo>
                  <a:pt x="1960" y="1145"/>
                </a:lnTo>
                <a:lnTo>
                  <a:pt x="1879" y="1266"/>
                </a:lnTo>
                <a:lnTo>
                  <a:pt x="1791" y="1374"/>
                </a:lnTo>
                <a:lnTo>
                  <a:pt x="1698" y="1467"/>
                </a:lnTo>
                <a:lnTo>
                  <a:pt x="1606" y="1546"/>
                </a:lnTo>
                <a:lnTo>
                  <a:pt x="1474" y="1642"/>
                </a:lnTo>
                <a:lnTo>
                  <a:pt x="1400" y="1686"/>
                </a:lnTo>
                <a:lnTo>
                  <a:pt x="1424" y="1737"/>
                </a:lnTo>
                <a:lnTo>
                  <a:pt x="1465" y="1838"/>
                </a:lnTo>
                <a:lnTo>
                  <a:pt x="1511" y="1987"/>
                </a:lnTo>
                <a:lnTo>
                  <a:pt x="1546" y="2172"/>
                </a:lnTo>
                <a:lnTo>
                  <a:pt x="1560" y="2329"/>
                </a:lnTo>
                <a:lnTo>
                  <a:pt x="1563" y="2389"/>
                </a:lnTo>
                <a:lnTo>
                  <a:pt x="1599" y="2388"/>
                </a:lnTo>
                <a:lnTo>
                  <a:pt x="1675" y="2390"/>
                </a:lnTo>
                <a:lnTo>
                  <a:pt x="1752" y="2399"/>
                </a:lnTo>
                <a:lnTo>
                  <a:pt x="1834" y="2416"/>
                </a:lnTo>
                <a:lnTo>
                  <a:pt x="1919" y="2442"/>
                </a:lnTo>
                <a:lnTo>
                  <a:pt x="2008" y="2477"/>
                </a:lnTo>
                <a:lnTo>
                  <a:pt x="2098" y="2521"/>
                </a:lnTo>
                <a:lnTo>
                  <a:pt x="2192" y="2577"/>
                </a:lnTo>
                <a:lnTo>
                  <a:pt x="2241" y="2609"/>
                </a:lnTo>
                <a:lnTo>
                  <a:pt x="2132" y="2767"/>
                </a:lnTo>
                <a:lnTo>
                  <a:pt x="2069" y="2726"/>
                </a:lnTo>
                <a:lnTo>
                  <a:pt x="1948" y="2661"/>
                </a:lnTo>
                <a:lnTo>
                  <a:pt x="1835" y="2617"/>
                </a:lnTo>
                <a:lnTo>
                  <a:pt x="1728" y="2591"/>
                </a:lnTo>
                <a:lnTo>
                  <a:pt x="1628" y="2581"/>
                </a:lnTo>
                <a:lnTo>
                  <a:pt x="1536" y="2583"/>
                </a:lnTo>
                <a:lnTo>
                  <a:pt x="1450" y="2598"/>
                </a:lnTo>
                <a:lnTo>
                  <a:pt x="1373" y="2621"/>
                </a:lnTo>
                <a:lnTo>
                  <a:pt x="1303" y="2652"/>
                </a:lnTo>
                <a:lnTo>
                  <a:pt x="1240" y="2687"/>
                </a:lnTo>
                <a:lnTo>
                  <a:pt x="1161" y="2743"/>
                </a:lnTo>
                <a:lnTo>
                  <a:pt x="1056" y="2845"/>
                </a:lnTo>
                <a:lnTo>
                  <a:pt x="1038" y="2870"/>
                </a:lnTo>
                <a:lnTo>
                  <a:pt x="881" y="2760"/>
                </a:lnTo>
                <a:lnTo>
                  <a:pt x="888" y="2750"/>
                </a:lnTo>
                <a:lnTo>
                  <a:pt x="954" y="2677"/>
                </a:lnTo>
                <a:lnTo>
                  <a:pt x="1043" y="2596"/>
                </a:lnTo>
                <a:lnTo>
                  <a:pt x="1120" y="2539"/>
                </a:lnTo>
                <a:lnTo>
                  <a:pt x="1211" y="2486"/>
                </a:lnTo>
                <a:lnTo>
                  <a:pt x="1314" y="2439"/>
                </a:lnTo>
                <a:lnTo>
                  <a:pt x="1371" y="2421"/>
                </a:lnTo>
                <a:lnTo>
                  <a:pt x="1370" y="2350"/>
                </a:lnTo>
                <a:lnTo>
                  <a:pt x="1353" y="2191"/>
                </a:lnTo>
                <a:lnTo>
                  <a:pt x="1331" y="2066"/>
                </a:lnTo>
                <a:lnTo>
                  <a:pt x="1293" y="1933"/>
                </a:lnTo>
                <a:lnTo>
                  <a:pt x="1240" y="1798"/>
                </a:lnTo>
                <a:lnTo>
                  <a:pt x="1187" y="1699"/>
                </a:lnTo>
                <a:lnTo>
                  <a:pt x="1144" y="1636"/>
                </a:lnTo>
                <a:lnTo>
                  <a:pt x="1096" y="1575"/>
                </a:lnTo>
                <a:lnTo>
                  <a:pt x="1042" y="1519"/>
                </a:lnTo>
                <a:lnTo>
                  <a:pt x="1012" y="1492"/>
                </a:lnTo>
                <a:lnTo>
                  <a:pt x="968" y="1457"/>
                </a:lnTo>
                <a:lnTo>
                  <a:pt x="871" y="1396"/>
                </a:lnTo>
                <a:lnTo>
                  <a:pt x="763" y="1348"/>
                </a:lnTo>
                <a:lnTo>
                  <a:pt x="647" y="1313"/>
                </a:lnTo>
                <a:lnTo>
                  <a:pt x="520" y="1292"/>
                </a:lnTo>
                <a:lnTo>
                  <a:pt x="384" y="1285"/>
                </a:lnTo>
                <a:lnTo>
                  <a:pt x="237" y="1290"/>
                </a:lnTo>
                <a:lnTo>
                  <a:pt x="82" y="1309"/>
                </a:lnTo>
                <a:lnTo>
                  <a:pt x="0" y="1323"/>
                </a:lnTo>
                <a:lnTo>
                  <a:pt x="0" y="4014"/>
                </a:lnTo>
                <a:lnTo>
                  <a:pt x="63" y="4091"/>
                </a:lnTo>
                <a:lnTo>
                  <a:pt x="185" y="4219"/>
                </a:lnTo>
                <a:lnTo>
                  <a:pt x="279" y="4303"/>
                </a:lnTo>
                <a:lnTo>
                  <a:pt x="382" y="4384"/>
                </a:lnTo>
                <a:lnTo>
                  <a:pt x="496" y="4455"/>
                </a:lnTo>
                <a:lnTo>
                  <a:pt x="617" y="4513"/>
                </a:lnTo>
                <a:lnTo>
                  <a:pt x="747" y="4555"/>
                </a:lnTo>
                <a:lnTo>
                  <a:pt x="814" y="4566"/>
                </a:lnTo>
                <a:lnTo>
                  <a:pt x="890" y="4577"/>
                </a:lnTo>
                <a:lnTo>
                  <a:pt x="1038" y="4588"/>
                </a:lnTo>
                <a:lnTo>
                  <a:pt x="1177" y="4588"/>
                </a:lnTo>
                <a:lnTo>
                  <a:pt x="1308" y="4577"/>
                </a:lnTo>
                <a:lnTo>
                  <a:pt x="1430" y="4553"/>
                </a:lnTo>
                <a:lnTo>
                  <a:pt x="1544" y="4517"/>
                </a:lnTo>
                <a:lnTo>
                  <a:pt x="1649" y="4470"/>
                </a:lnTo>
                <a:lnTo>
                  <a:pt x="1746" y="4411"/>
                </a:lnTo>
                <a:lnTo>
                  <a:pt x="1790" y="4376"/>
                </a:lnTo>
                <a:lnTo>
                  <a:pt x="1821" y="4350"/>
                </a:lnTo>
                <a:lnTo>
                  <a:pt x="1877" y="4295"/>
                </a:lnTo>
                <a:lnTo>
                  <a:pt x="1951" y="4209"/>
                </a:lnTo>
                <a:lnTo>
                  <a:pt x="2026" y="4088"/>
                </a:lnTo>
                <a:lnTo>
                  <a:pt x="2080" y="3969"/>
                </a:lnTo>
                <a:lnTo>
                  <a:pt x="2118" y="3859"/>
                </a:lnTo>
                <a:lnTo>
                  <a:pt x="2141" y="3764"/>
                </a:lnTo>
                <a:lnTo>
                  <a:pt x="2157" y="3666"/>
                </a:lnTo>
                <a:lnTo>
                  <a:pt x="2158" y="3650"/>
                </a:lnTo>
                <a:lnTo>
                  <a:pt x="2350" y="3660"/>
                </a:lnTo>
                <a:lnTo>
                  <a:pt x="2349" y="3678"/>
                </a:lnTo>
                <a:lnTo>
                  <a:pt x="2329" y="3808"/>
                </a:lnTo>
                <a:lnTo>
                  <a:pt x="2288" y="3958"/>
                </a:lnTo>
                <a:lnTo>
                  <a:pt x="2246" y="4073"/>
                </a:lnTo>
                <a:lnTo>
                  <a:pt x="2187" y="4193"/>
                </a:lnTo>
                <a:lnTo>
                  <a:pt x="2110" y="4315"/>
                </a:lnTo>
                <a:lnTo>
                  <a:pt x="2063" y="4375"/>
                </a:lnTo>
                <a:lnTo>
                  <a:pt x="2131" y="4391"/>
                </a:lnTo>
                <a:lnTo>
                  <a:pt x="2267" y="4415"/>
                </a:lnTo>
                <a:lnTo>
                  <a:pt x="2371" y="4425"/>
                </a:lnTo>
                <a:lnTo>
                  <a:pt x="2482" y="4428"/>
                </a:lnTo>
                <a:lnTo>
                  <a:pt x="2599" y="4419"/>
                </a:lnTo>
                <a:lnTo>
                  <a:pt x="2717" y="4395"/>
                </a:lnTo>
                <a:lnTo>
                  <a:pt x="2833" y="4355"/>
                </a:lnTo>
                <a:lnTo>
                  <a:pt x="2888" y="4327"/>
                </a:lnTo>
                <a:lnTo>
                  <a:pt x="2923" y="4307"/>
                </a:lnTo>
                <a:lnTo>
                  <a:pt x="2988" y="4260"/>
                </a:lnTo>
                <a:lnTo>
                  <a:pt x="3046" y="4207"/>
                </a:lnTo>
                <a:lnTo>
                  <a:pt x="3099" y="4148"/>
                </a:lnTo>
                <a:lnTo>
                  <a:pt x="3147" y="4079"/>
                </a:lnTo>
                <a:lnTo>
                  <a:pt x="3190" y="4004"/>
                </a:lnTo>
                <a:lnTo>
                  <a:pt x="3227" y="3922"/>
                </a:lnTo>
                <a:lnTo>
                  <a:pt x="3258" y="3833"/>
                </a:lnTo>
                <a:lnTo>
                  <a:pt x="3271" y="3785"/>
                </a:lnTo>
                <a:lnTo>
                  <a:pt x="3216" y="3752"/>
                </a:lnTo>
                <a:lnTo>
                  <a:pt x="3113" y="3672"/>
                </a:lnTo>
                <a:lnTo>
                  <a:pt x="3068" y="3625"/>
                </a:lnTo>
                <a:lnTo>
                  <a:pt x="3042" y="3596"/>
                </a:lnTo>
                <a:lnTo>
                  <a:pt x="2997" y="3537"/>
                </a:lnTo>
                <a:lnTo>
                  <a:pt x="2941" y="3445"/>
                </a:lnTo>
                <a:lnTo>
                  <a:pt x="2886" y="3321"/>
                </a:lnTo>
                <a:lnTo>
                  <a:pt x="2853" y="3200"/>
                </a:lnTo>
                <a:lnTo>
                  <a:pt x="2833" y="3090"/>
                </a:lnTo>
                <a:lnTo>
                  <a:pt x="2824" y="2997"/>
                </a:lnTo>
                <a:lnTo>
                  <a:pt x="2823" y="2897"/>
                </a:lnTo>
                <a:lnTo>
                  <a:pt x="2825" y="2877"/>
                </a:lnTo>
                <a:lnTo>
                  <a:pt x="3016" y="2893"/>
                </a:lnTo>
                <a:lnTo>
                  <a:pt x="3015" y="2906"/>
                </a:lnTo>
                <a:lnTo>
                  <a:pt x="3019" y="3020"/>
                </a:lnTo>
                <a:lnTo>
                  <a:pt x="3039" y="3152"/>
                </a:lnTo>
                <a:lnTo>
                  <a:pt x="3067" y="3251"/>
                </a:lnTo>
                <a:lnTo>
                  <a:pt x="3109" y="3352"/>
                </a:lnTo>
                <a:lnTo>
                  <a:pt x="3170" y="3450"/>
                </a:lnTo>
                <a:lnTo>
                  <a:pt x="3210" y="3496"/>
                </a:lnTo>
                <a:lnTo>
                  <a:pt x="3242" y="3528"/>
                </a:lnTo>
                <a:lnTo>
                  <a:pt x="3313" y="3585"/>
                </a:lnTo>
                <a:lnTo>
                  <a:pt x="3352" y="3608"/>
                </a:lnTo>
                <a:lnTo>
                  <a:pt x="3423" y="3640"/>
                </a:lnTo>
                <a:lnTo>
                  <a:pt x="3437" y="3646"/>
                </a:lnTo>
                <a:lnTo>
                  <a:pt x="3536" y="3677"/>
                </a:lnTo>
                <a:lnTo>
                  <a:pt x="3630" y="3701"/>
                </a:lnTo>
                <a:lnTo>
                  <a:pt x="3746" y="3717"/>
                </a:lnTo>
                <a:lnTo>
                  <a:pt x="3874" y="3721"/>
                </a:lnTo>
                <a:lnTo>
                  <a:pt x="3975" y="3712"/>
                </a:lnTo>
                <a:lnTo>
                  <a:pt x="4043" y="3701"/>
                </a:lnTo>
                <a:lnTo>
                  <a:pt x="4111" y="3681"/>
                </a:lnTo>
                <a:lnTo>
                  <a:pt x="4179" y="3654"/>
                </a:lnTo>
                <a:lnTo>
                  <a:pt x="4212" y="3637"/>
                </a:lnTo>
                <a:lnTo>
                  <a:pt x="4246" y="3618"/>
                </a:lnTo>
                <a:lnTo>
                  <a:pt x="4310" y="3577"/>
                </a:lnTo>
                <a:lnTo>
                  <a:pt x="4367" y="3532"/>
                </a:lnTo>
                <a:lnTo>
                  <a:pt x="4417" y="3484"/>
                </a:lnTo>
                <a:lnTo>
                  <a:pt x="4461" y="3431"/>
                </a:lnTo>
                <a:lnTo>
                  <a:pt x="4499" y="3375"/>
                </a:lnTo>
                <a:lnTo>
                  <a:pt x="4531" y="3313"/>
                </a:lnTo>
                <a:lnTo>
                  <a:pt x="4557" y="3248"/>
                </a:lnTo>
                <a:lnTo>
                  <a:pt x="4567" y="3213"/>
                </a:lnTo>
                <a:lnTo>
                  <a:pt x="4579" y="3170"/>
                </a:lnTo>
                <a:lnTo>
                  <a:pt x="4595" y="3081"/>
                </a:lnTo>
                <a:lnTo>
                  <a:pt x="4599" y="3036"/>
                </a:lnTo>
                <a:lnTo>
                  <a:pt x="4600" y="2979"/>
                </a:lnTo>
                <a:lnTo>
                  <a:pt x="4592" y="2863"/>
                </a:lnTo>
                <a:lnTo>
                  <a:pt x="4573" y="2750"/>
                </a:lnTo>
                <a:lnTo>
                  <a:pt x="4540" y="2643"/>
                </a:lnTo>
                <a:lnTo>
                  <a:pt x="4495" y="2543"/>
                </a:lnTo>
                <a:lnTo>
                  <a:pt x="4433" y="2456"/>
                </a:lnTo>
                <a:lnTo>
                  <a:pt x="4376" y="2402"/>
                </a:lnTo>
                <a:lnTo>
                  <a:pt x="4333" y="2371"/>
                </a:lnTo>
                <a:lnTo>
                  <a:pt x="4285" y="2345"/>
                </a:lnTo>
                <a:lnTo>
                  <a:pt x="4232" y="2324"/>
                </a:lnTo>
                <a:lnTo>
                  <a:pt x="4203" y="2315"/>
                </a:lnTo>
                <a:lnTo>
                  <a:pt x="4219" y="2257"/>
                </a:lnTo>
                <a:lnTo>
                  <a:pt x="4238" y="2137"/>
                </a:lnTo>
                <a:lnTo>
                  <a:pt x="4245" y="2019"/>
                </a:lnTo>
                <a:lnTo>
                  <a:pt x="4240" y="1903"/>
                </a:lnTo>
                <a:lnTo>
                  <a:pt x="4221" y="1787"/>
                </a:lnTo>
                <a:lnTo>
                  <a:pt x="4193" y="1676"/>
                </a:lnTo>
                <a:lnTo>
                  <a:pt x="4154" y="1568"/>
                </a:lnTo>
                <a:lnTo>
                  <a:pt x="4106" y="1466"/>
                </a:lnTo>
                <a:lnTo>
                  <a:pt x="4049" y="1369"/>
                </a:lnTo>
                <a:lnTo>
                  <a:pt x="3984" y="1278"/>
                </a:lnTo>
                <a:lnTo>
                  <a:pt x="3913" y="1194"/>
                </a:lnTo>
                <a:lnTo>
                  <a:pt x="3834" y="1119"/>
                </a:lnTo>
                <a:lnTo>
                  <a:pt x="3750" y="1051"/>
                </a:lnTo>
                <a:lnTo>
                  <a:pt x="3660" y="994"/>
                </a:lnTo>
                <a:lnTo>
                  <a:pt x="3567" y="948"/>
                </a:lnTo>
                <a:lnTo>
                  <a:pt x="3470" y="913"/>
                </a:lnTo>
                <a:lnTo>
                  <a:pt x="3420" y="900"/>
                </a:lnTo>
                <a:lnTo>
                  <a:pt x="3440" y="968"/>
                </a:lnTo>
                <a:lnTo>
                  <a:pt x="3468" y="1102"/>
                </a:lnTo>
                <a:lnTo>
                  <a:pt x="3485" y="1230"/>
                </a:lnTo>
                <a:lnTo>
                  <a:pt x="3489" y="1353"/>
                </a:lnTo>
                <a:lnTo>
                  <a:pt x="3481" y="1470"/>
                </a:lnTo>
                <a:lnTo>
                  <a:pt x="3462" y="1581"/>
                </a:lnTo>
                <a:lnTo>
                  <a:pt x="3429" y="1686"/>
                </a:lnTo>
                <a:lnTo>
                  <a:pt x="3384" y="1786"/>
                </a:lnTo>
                <a:lnTo>
                  <a:pt x="3357" y="1834"/>
                </a:lnTo>
                <a:lnTo>
                  <a:pt x="3331" y="1876"/>
                </a:lnTo>
                <a:lnTo>
                  <a:pt x="3273" y="1952"/>
                </a:lnTo>
                <a:lnTo>
                  <a:pt x="3208" y="2021"/>
                </a:lnTo>
                <a:lnTo>
                  <a:pt x="3140" y="2080"/>
                </a:lnTo>
                <a:lnTo>
                  <a:pt x="3068" y="2132"/>
                </a:lnTo>
                <a:lnTo>
                  <a:pt x="2995" y="2178"/>
                </a:lnTo>
                <a:lnTo>
                  <a:pt x="2885" y="2235"/>
                </a:lnTo>
                <a:lnTo>
                  <a:pt x="2745" y="2290"/>
                </a:lnTo>
                <a:lnTo>
                  <a:pt x="2621" y="2325"/>
                </a:lnTo>
                <a:lnTo>
                  <a:pt x="2485" y="2353"/>
                </a:lnTo>
                <a:lnTo>
                  <a:pt x="2457" y="2355"/>
                </a:lnTo>
                <a:lnTo>
                  <a:pt x="2439" y="2165"/>
                </a:lnTo>
                <a:lnTo>
                  <a:pt x="2457" y="2162"/>
                </a:lnTo>
                <a:lnTo>
                  <a:pt x="2570" y="2140"/>
                </a:lnTo>
                <a:lnTo>
                  <a:pt x="2675" y="2110"/>
                </a:lnTo>
                <a:lnTo>
                  <a:pt x="2794" y="2064"/>
                </a:lnTo>
                <a:lnTo>
                  <a:pt x="2920" y="2000"/>
                </a:lnTo>
                <a:lnTo>
                  <a:pt x="3012" y="1936"/>
                </a:lnTo>
                <a:lnTo>
                  <a:pt x="3069" y="1886"/>
                </a:lnTo>
                <a:lnTo>
                  <a:pt x="3124" y="1830"/>
                </a:lnTo>
                <a:lnTo>
                  <a:pt x="3172" y="1768"/>
                </a:lnTo>
                <a:lnTo>
                  <a:pt x="3194" y="1734"/>
                </a:lnTo>
                <a:lnTo>
                  <a:pt x="3217" y="1693"/>
                </a:lnTo>
                <a:lnTo>
                  <a:pt x="3252" y="1609"/>
                </a:lnTo>
                <a:lnTo>
                  <a:pt x="3273" y="1520"/>
                </a:lnTo>
                <a:lnTo>
                  <a:pt x="3283" y="1426"/>
                </a:lnTo>
                <a:lnTo>
                  <a:pt x="3282" y="1323"/>
                </a:lnTo>
                <a:lnTo>
                  <a:pt x="3271" y="1212"/>
                </a:lnTo>
                <a:lnTo>
                  <a:pt x="3242" y="1025"/>
                </a:lnTo>
                <a:lnTo>
                  <a:pt x="3212" y="879"/>
                </a:lnTo>
                <a:lnTo>
                  <a:pt x="3208" y="880"/>
                </a:lnTo>
                <a:lnTo>
                  <a:pt x="3209" y="879"/>
                </a:lnTo>
                <a:lnTo>
                  <a:pt x="3216" y="879"/>
                </a:lnTo>
                <a:lnTo>
                  <a:pt x="3217" y="879"/>
                </a:lnTo>
                <a:lnTo>
                  <a:pt x="3212" y="879"/>
                </a:lnTo>
                <a:lnTo>
                  <a:pt x="3208" y="839"/>
                </a:lnTo>
                <a:lnTo>
                  <a:pt x="3188" y="756"/>
                </a:lnTo>
                <a:lnTo>
                  <a:pt x="3157" y="671"/>
                </a:lnTo>
                <a:lnTo>
                  <a:pt x="3117" y="587"/>
                </a:lnTo>
                <a:lnTo>
                  <a:pt x="3067" y="503"/>
                </a:lnTo>
                <a:lnTo>
                  <a:pt x="3006" y="423"/>
                </a:lnTo>
                <a:lnTo>
                  <a:pt x="2938" y="346"/>
                </a:lnTo>
                <a:lnTo>
                  <a:pt x="2863" y="274"/>
                </a:lnTo>
                <a:lnTo>
                  <a:pt x="2780" y="207"/>
                </a:lnTo>
                <a:lnTo>
                  <a:pt x="2691" y="148"/>
                </a:lnTo>
                <a:lnTo>
                  <a:pt x="2596" y="97"/>
                </a:lnTo>
                <a:lnTo>
                  <a:pt x="2496" y="56"/>
                </a:lnTo>
                <a:lnTo>
                  <a:pt x="2391" y="26"/>
                </a:lnTo>
                <a:lnTo>
                  <a:pt x="2284" y="7"/>
                </a:lnTo>
                <a:lnTo>
                  <a:pt x="2174" y="0"/>
                </a:lnTo>
                <a:lnTo>
                  <a:pt x="2061" y="9"/>
                </a:lnTo>
                <a:lnTo>
                  <a:pt x="2002" y="20"/>
                </a:lnTo>
                <a:lnTo>
                  <a:pt x="2026" y="80"/>
                </a:lnTo>
                <a:lnTo>
                  <a:pt x="2065" y="201"/>
                </a:lnTo>
                <a:lnTo>
                  <a:pt x="2092" y="319"/>
                </a:lnTo>
                <a:lnTo>
                  <a:pt x="2109" y="436"/>
                </a:lnTo>
                <a:lnTo>
                  <a:pt x="2115" y="551"/>
                </a:lnTo>
                <a:lnTo>
                  <a:pt x="2111" y="662"/>
                </a:lnTo>
                <a:lnTo>
                  <a:pt x="2097" y="773"/>
                </a:lnTo>
                <a:lnTo>
                  <a:pt x="2071" y="880"/>
                </a:lnTo>
                <a:lnTo>
                  <a:pt x="2054" y="9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2AB1397-7787-4612-9251-D595E88933F9}"/>
              </a:ext>
            </a:extLst>
          </p:cNvPr>
          <p:cNvSpPr>
            <a:spLocks/>
          </p:cNvSpPr>
          <p:nvPr/>
        </p:nvSpPr>
        <p:spPr bwMode="auto">
          <a:xfrm>
            <a:off x="3014283" y="2472355"/>
            <a:ext cx="713668" cy="798239"/>
          </a:xfrm>
          <a:custGeom>
            <a:avLst/>
            <a:gdLst>
              <a:gd name="T0" fmla="*/ 1138 w 1922"/>
              <a:gd name="T1" fmla="*/ 1976 h 2151"/>
              <a:gd name="T2" fmla="*/ 1183 w 1922"/>
              <a:gd name="T3" fmla="*/ 2017 h 2151"/>
              <a:gd name="T4" fmla="*/ 1264 w 1922"/>
              <a:gd name="T5" fmla="*/ 2104 h 2151"/>
              <a:gd name="T6" fmla="*/ 1299 w 1922"/>
              <a:gd name="T7" fmla="*/ 2151 h 2151"/>
              <a:gd name="T8" fmla="*/ 1362 w 1922"/>
              <a:gd name="T9" fmla="*/ 2113 h 2151"/>
              <a:gd name="T10" fmla="*/ 1479 w 1922"/>
              <a:gd name="T11" fmla="*/ 2030 h 2151"/>
              <a:gd name="T12" fmla="*/ 1560 w 1922"/>
              <a:gd name="T13" fmla="*/ 1961 h 2151"/>
              <a:gd name="T14" fmla="*/ 1642 w 1922"/>
              <a:gd name="T15" fmla="*/ 1880 h 2151"/>
              <a:gd name="T16" fmla="*/ 1720 w 1922"/>
              <a:gd name="T17" fmla="*/ 1787 h 2151"/>
              <a:gd name="T18" fmla="*/ 1791 w 1922"/>
              <a:gd name="T19" fmla="*/ 1682 h 2151"/>
              <a:gd name="T20" fmla="*/ 1850 w 1922"/>
              <a:gd name="T21" fmla="*/ 1564 h 2151"/>
              <a:gd name="T22" fmla="*/ 1873 w 1922"/>
              <a:gd name="T23" fmla="*/ 1500 h 2151"/>
              <a:gd name="T24" fmla="*/ 1890 w 1922"/>
              <a:gd name="T25" fmla="*/ 1446 h 2151"/>
              <a:gd name="T26" fmla="*/ 1913 w 1922"/>
              <a:gd name="T27" fmla="*/ 1335 h 2151"/>
              <a:gd name="T28" fmla="*/ 1922 w 1922"/>
              <a:gd name="T29" fmla="*/ 1221 h 2151"/>
              <a:gd name="T30" fmla="*/ 1919 w 1922"/>
              <a:gd name="T31" fmla="*/ 1103 h 2151"/>
              <a:gd name="T32" fmla="*/ 1903 w 1922"/>
              <a:gd name="T33" fmla="*/ 983 h 2151"/>
              <a:gd name="T34" fmla="*/ 1873 w 1922"/>
              <a:gd name="T35" fmla="*/ 860 h 2151"/>
              <a:gd name="T36" fmla="*/ 1830 w 1922"/>
              <a:gd name="T37" fmla="*/ 733 h 2151"/>
              <a:gd name="T38" fmla="*/ 1776 w 1922"/>
              <a:gd name="T39" fmla="*/ 603 h 2151"/>
              <a:gd name="T40" fmla="*/ 1742 w 1922"/>
              <a:gd name="T41" fmla="*/ 537 h 2151"/>
              <a:gd name="T42" fmla="*/ 1713 w 1922"/>
              <a:gd name="T43" fmla="*/ 492 h 2151"/>
              <a:gd name="T44" fmla="*/ 1642 w 1922"/>
              <a:gd name="T45" fmla="*/ 400 h 2151"/>
              <a:gd name="T46" fmla="*/ 1558 w 1922"/>
              <a:gd name="T47" fmla="*/ 308 h 2151"/>
              <a:gd name="T48" fmla="*/ 1458 w 1922"/>
              <a:gd name="T49" fmla="*/ 219 h 2151"/>
              <a:gd name="T50" fmla="*/ 1344 w 1922"/>
              <a:gd name="T51" fmla="*/ 142 h 2151"/>
              <a:gd name="T52" fmla="*/ 1217 w 1922"/>
              <a:gd name="T53" fmla="*/ 77 h 2151"/>
              <a:gd name="T54" fmla="*/ 1076 w 1922"/>
              <a:gd name="T55" fmla="*/ 29 h 2151"/>
              <a:gd name="T56" fmla="*/ 960 w 1922"/>
              <a:gd name="T57" fmla="*/ 8 h 2151"/>
              <a:gd name="T58" fmla="*/ 880 w 1922"/>
              <a:gd name="T59" fmla="*/ 2 h 2151"/>
              <a:gd name="T60" fmla="*/ 839 w 1922"/>
              <a:gd name="T61" fmla="*/ 0 h 2151"/>
              <a:gd name="T62" fmla="*/ 787 w 1922"/>
              <a:gd name="T63" fmla="*/ 2 h 2151"/>
              <a:gd name="T64" fmla="*/ 687 w 1922"/>
              <a:gd name="T65" fmla="*/ 12 h 2151"/>
              <a:gd name="T66" fmla="*/ 595 w 1922"/>
              <a:gd name="T67" fmla="*/ 33 h 2151"/>
              <a:gd name="T68" fmla="*/ 509 w 1922"/>
              <a:gd name="T69" fmla="*/ 64 h 2151"/>
              <a:gd name="T70" fmla="*/ 432 w 1922"/>
              <a:gd name="T71" fmla="*/ 103 h 2151"/>
              <a:gd name="T72" fmla="*/ 359 w 1922"/>
              <a:gd name="T73" fmla="*/ 151 h 2151"/>
              <a:gd name="T74" fmla="*/ 293 w 1922"/>
              <a:gd name="T75" fmla="*/ 207 h 2151"/>
              <a:gd name="T76" fmla="*/ 235 w 1922"/>
              <a:gd name="T77" fmla="*/ 271 h 2151"/>
              <a:gd name="T78" fmla="*/ 183 w 1922"/>
              <a:gd name="T79" fmla="*/ 341 h 2151"/>
              <a:gd name="T80" fmla="*/ 137 w 1922"/>
              <a:gd name="T81" fmla="*/ 419 h 2151"/>
              <a:gd name="T82" fmla="*/ 98 w 1922"/>
              <a:gd name="T83" fmla="*/ 503 h 2151"/>
              <a:gd name="T84" fmla="*/ 65 w 1922"/>
              <a:gd name="T85" fmla="*/ 594 h 2151"/>
              <a:gd name="T86" fmla="*/ 39 w 1922"/>
              <a:gd name="T87" fmla="*/ 689 h 2151"/>
              <a:gd name="T88" fmla="*/ 19 w 1922"/>
              <a:gd name="T89" fmla="*/ 788 h 2151"/>
              <a:gd name="T90" fmla="*/ 8 w 1922"/>
              <a:gd name="T91" fmla="*/ 893 h 2151"/>
              <a:gd name="T92" fmla="*/ 1 w 1922"/>
              <a:gd name="T93" fmla="*/ 1001 h 2151"/>
              <a:gd name="T94" fmla="*/ 0 w 1922"/>
              <a:gd name="T95" fmla="*/ 1057 h 2151"/>
              <a:gd name="T96" fmla="*/ 0 w 1922"/>
              <a:gd name="T97" fmla="*/ 1758 h 2151"/>
              <a:gd name="T98" fmla="*/ 89 w 1922"/>
              <a:gd name="T99" fmla="*/ 1742 h 2151"/>
              <a:gd name="T100" fmla="*/ 262 w 1922"/>
              <a:gd name="T101" fmla="*/ 1726 h 2151"/>
              <a:gd name="T102" fmla="*/ 424 w 1922"/>
              <a:gd name="T103" fmla="*/ 1723 h 2151"/>
              <a:gd name="T104" fmla="*/ 575 w 1922"/>
              <a:gd name="T105" fmla="*/ 1735 h 2151"/>
              <a:gd name="T106" fmla="*/ 718 w 1922"/>
              <a:gd name="T107" fmla="*/ 1762 h 2151"/>
              <a:gd name="T108" fmla="*/ 850 w 1922"/>
              <a:gd name="T109" fmla="*/ 1805 h 2151"/>
              <a:gd name="T110" fmla="*/ 973 w 1922"/>
              <a:gd name="T111" fmla="*/ 1862 h 2151"/>
              <a:gd name="T112" fmla="*/ 1086 w 1922"/>
              <a:gd name="T113" fmla="*/ 1934 h 2151"/>
              <a:gd name="T114" fmla="*/ 1138 w 1922"/>
              <a:gd name="T115" fmla="*/ 1976 h 2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22" h="2151">
                <a:moveTo>
                  <a:pt x="1138" y="1976"/>
                </a:moveTo>
                <a:lnTo>
                  <a:pt x="1183" y="2017"/>
                </a:lnTo>
                <a:lnTo>
                  <a:pt x="1264" y="2104"/>
                </a:lnTo>
                <a:lnTo>
                  <a:pt x="1299" y="2151"/>
                </a:lnTo>
                <a:lnTo>
                  <a:pt x="1362" y="2113"/>
                </a:lnTo>
                <a:lnTo>
                  <a:pt x="1479" y="2030"/>
                </a:lnTo>
                <a:lnTo>
                  <a:pt x="1560" y="1961"/>
                </a:lnTo>
                <a:lnTo>
                  <a:pt x="1642" y="1880"/>
                </a:lnTo>
                <a:lnTo>
                  <a:pt x="1720" y="1787"/>
                </a:lnTo>
                <a:lnTo>
                  <a:pt x="1791" y="1682"/>
                </a:lnTo>
                <a:lnTo>
                  <a:pt x="1850" y="1564"/>
                </a:lnTo>
                <a:lnTo>
                  <a:pt x="1873" y="1500"/>
                </a:lnTo>
                <a:lnTo>
                  <a:pt x="1890" y="1446"/>
                </a:lnTo>
                <a:lnTo>
                  <a:pt x="1913" y="1335"/>
                </a:lnTo>
                <a:lnTo>
                  <a:pt x="1922" y="1221"/>
                </a:lnTo>
                <a:lnTo>
                  <a:pt x="1919" y="1103"/>
                </a:lnTo>
                <a:lnTo>
                  <a:pt x="1903" y="983"/>
                </a:lnTo>
                <a:lnTo>
                  <a:pt x="1873" y="860"/>
                </a:lnTo>
                <a:lnTo>
                  <a:pt x="1830" y="733"/>
                </a:lnTo>
                <a:lnTo>
                  <a:pt x="1776" y="603"/>
                </a:lnTo>
                <a:lnTo>
                  <a:pt x="1742" y="537"/>
                </a:lnTo>
                <a:lnTo>
                  <a:pt x="1713" y="492"/>
                </a:lnTo>
                <a:lnTo>
                  <a:pt x="1642" y="400"/>
                </a:lnTo>
                <a:lnTo>
                  <a:pt x="1558" y="308"/>
                </a:lnTo>
                <a:lnTo>
                  <a:pt x="1458" y="219"/>
                </a:lnTo>
                <a:lnTo>
                  <a:pt x="1344" y="142"/>
                </a:lnTo>
                <a:lnTo>
                  <a:pt x="1217" y="77"/>
                </a:lnTo>
                <a:lnTo>
                  <a:pt x="1076" y="29"/>
                </a:lnTo>
                <a:lnTo>
                  <a:pt x="960" y="8"/>
                </a:lnTo>
                <a:lnTo>
                  <a:pt x="880" y="2"/>
                </a:lnTo>
                <a:lnTo>
                  <a:pt x="839" y="0"/>
                </a:lnTo>
                <a:lnTo>
                  <a:pt x="787" y="2"/>
                </a:lnTo>
                <a:lnTo>
                  <a:pt x="687" y="12"/>
                </a:lnTo>
                <a:lnTo>
                  <a:pt x="595" y="33"/>
                </a:lnTo>
                <a:lnTo>
                  <a:pt x="509" y="64"/>
                </a:lnTo>
                <a:lnTo>
                  <a:pt x="432" y="103"/>
                </a:lnTo>
                <a:lnTo>
                  <a:pt x="359" y="151"/>
                </a:lnTo>
                <a:lnTo>
                  <a:pt x="293" y="207"/>
                </a:lnTo>
                <a:lnTo>
                  <a:pt x="235" y="271"/>
                </a:lnTo>
                <a:lnTo>
                  <a:pt x="183" y="341"/>
                </a:lnTo>
                <a:lnTo>
                  <a:pt x="137" y="419"/>
                </a:lnTo>
                <a:lnTo>
                  <a:pt x="98" y="503"/>
                </a:lnTo>
                <a:lnTo>
                  <a:pt x="65" y="594"/>
                </a:lnTo>
                <a:lnTo>
                  <a:pt x="39" y="689"/>
                </a:lnTo>
                <a:lnTo>
                  <a:pt x="19" y="788"/>
                </a:lnTo>
                <a:lnTo>
                  <a:pt x="8" y="893"/>
                </a:lnTo>
                <a:lnTo>
                  <a:pt x="1" y="1001"/>
                </a:lnTo>
                <a:lnTo>
                  <a:pt x="0" y="1057"/>
                </a:lnTo>
                <a:lnTo>
                  <a:pt x="0" y="1758"/>
                </a:lnTo>
                <a:lnTo>
                  <a:pt x="89" y="1742"/>
                </a:lnTo>
                <a:lnTo>
                  <a:pt x="262" y="1726"/>
                </a:lnTo>
                <a:lnTo>
                  <a:pt x="424" y="1723"/>
                </a:lnTo>
                <a:lnTo>
                  <a:pt x="575" y="1735"/>
                </a:lnTo>
                <a:lnTo>
                  <a:pt x="718" y="1762"/>
                </a:lnTo>
                <a:lnTo>
                  <a:pt x="850" y="1805"/>
                </a:lnTo>
                <a:lnTo>
                  <a:pt x="973" y="1862"/>
                </a:lnTo>
                <a:lnTo>
                  <a:pt x="1086" y="1934"/>
                </a:lnTo>
                <a:lnTo>
                  <a:pt x="1138" y="19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4" name="Freeform 4">
            <a:extLst>
              <a:ext uri="{FF2B5EF4-FFF2-40B4-BE49-F238E27FC236}">
                <a16:creationId xmlns:a16="http://schemas.microsoft.com/office/drawing/2014/main" id="{A772BE0D-7644-4FA4-9C99-5DD434DA99A5}"/>
              </a:ext>
            </a:extLst>
          </p:cNvPr>
          <p:cNvSpPr>
            <a:spLocks/>
          </p:cNvSpPr>
          <p:nvPr/>
        </p:nvSpPr>
        <p:spPr bwMode="auto">
          <a:xfrm>
            <a:off x="1153703" y="3331426"/>
            <a:ext cx="1099433" cy="873909"/>
          </a:xfrm>
          <a:custGeom>
            <a:avLst/>
            <a:gdLst>
              <a:gd name="T0" fmla="*/ 971 w 2964"/>
              <a:gd name="T1" fmla="*/ 1618 h 2357"/>
              <a:gd name="T2" fmla="*/ 1152 w 2964"/>
              <a:gd name="T3" fmla="*/ 1689 h 2357"/>
              <a:gd name="T4" fmla="*/ 1317 w 2964"/>
              <a:gd name="T5" fmla="*/ 1799 h 2357"/>
              <a:gd name="T6" fmla="*/ 1457 w 2964"/>
              <a:gd name="T7" fmla="*/ 1942 h 2357"/>
              <a:gd name="T8" fmla="*/ 1542 w 2964"/>
              <a:gd name="T9" fmla="*/ 2069 h 2357"/>
              <a:gd name="T10" fmla="*/ 1596 w 2964"/>
              <a:gd name="T11" fmla="*/ 2177 h 2357"/>
              <a:gd name="T12" fmla="*/ 1640 w 2964"/>
              <a:gd name="T13" fmla="*/ 2322 h 2357"/>
              <a:gd name="T14" fmla="*/ 1697 w 2964"/>
              <a:gd name="T15" fmla="*/ 2354 h 2357"/>
              <a:gd name="T16" fmla="*/ 1886 w 2964"/>
              <a:gd name="T17" fmla="*/ 2320 h 2357"/>
              <a:gd name="T18" fmla="*/ 2050 w 2964"/>
              <a:gd name="T19" fmla="*/ 2256 h 2357"/>
              <a:gd name="T20" fmla="*/ 2184 w 2964"/>
              <a:gd name="T21" fmla="*/ 2164 h 2357"/>
              <a:gd name="T22" fmla="*/ 2257 w 2964"/>
              <a:gd name="T23" fmla="*/ 2077 h 2357"/>
              <a:gd name="T24" fmla="*/ 2299 w 2964"/>
              <a:gd name="T25" fmla="*/ 1995 h 2357"/>
              <a:gd name="T26" fmla="*/ 2327 w 2964"/>
              <a:gd name="T27" fmla="*/ 1875 h 2357"/>
              <a:gd name="T28" fmla="*/ 2320 w 2964"/>
              <a:gd name="T29" fmla="*/ 1745 h 2357"/>
              <a:gd name="T30" fmla="*/ 2279 w 2964"/>
              <a:gd name="T31" fmla="*/ 1606 h 2357"/>
              <a:gd name="T32" fmla="*/ 2209 w 2964"/>
              <a:gd name="T33" fmla="*/ 1456 h 2357"/>
              <a:gd name="T34" fmla="*/ 2380 w 2964"/>
              <a:gd name="T35" fmla="*/ 1427 h 2357"/>
              <a:gd name="T36" fmla="*/ 2564 w 2964"/>
              <a:gd name="T37" fmla="*/ 1364 h 2357"/>
              <a:gd name="T38" fmla="*/ 2736 w 2964"/>
              <a:gd name="T39" fmla="*/ 1260 h 2357"/>
              <a:gd name="T40" fmla="*/ 2868 w 2964"/>
              <a:gd name="T41" fmla="*/ 1129 h 2357"/>
              <a:gd name="T42" fmla="*/ 2924 w 2964"/>
              <a:gd name="T43" fmla="*/ 1019 h 2357"/>
              <a:gd name="T44" fmla="*/ 2958 w 2964"/>
              <a:gd name="T45" fmla="*/ 849 h 2357"/>
              <a:gd name="T46" fmla="*/ 2955 w 2964"/>
              <a:gd name="T47" fmla="*/ 624 h 2357"/>
              <a:gd name="T48" fmla="*/ 2897 w 2964"/>
              <a:gd name="T49" fmla="*/ 392 h 2357"/>
              <a:gd name="T50" fmla="*/ 2780 w 2964"/>
              <a:gd name="T51" fmla="*/ 149 h 2357"/>
              <a:gd name="T52" fmla="*/ 2700 w 2964"/>
              <a:gd name="T53" fmla="*/ 108 h 2357"/>
              <a:gd name="T54" fmla="*/ 2562 w 2964"/>
              <a:gd name="T55" fmla="*/ 160 h 2357"/>
              <a:gd name="T56" fmla="*/ 2394 w 2964"/>
              <a:gd name="T57" fmla="*/ 195 h 2357"/>
              <a:gd name="T58" fmla="*/ 2162 w 2964"/>
              <a:gd name="T59" fmla="*/ 193 h 2357"/>
              <a:gd name="T60" fmla="*/ 1923 w 2964"/>
              <a:gd name="T61" fmla="*/ 140 h 2357"/>
              <a:gd name="T62" fmla="*/ 1679 w 2964"/>
              <a:gd name="T63" fmla="*/ 35 h 2357"/>
              <a:gd name="T64" fmla="*/ 1576 w 2964"/>
              <a:gd name="T65" fmla="*/ 69 h 2357"/>
              <a:gd name="T66" fmla="*/ 1409 w 2964"/>
              <a:gd name="T67" fmla="*/ 284 h 2357"/>
              <a:gd name="T68" fmla="*/ 1213 w 2964"/>
              <a:gd name="T69" fmla="*/ 457 h 2357"/>
              <a:gd name="T70" fmla="*/ 960 w 2964"/>
              <a:gd name="T71" fmla="*/ 589 h 2357"/>
              <a:gd name="T72" fmla="*/ 804 w 2964"/>
              <a:gd name="T73" fmla="*/ 630 h 2357"/>
              <a:gd name="T74" fmla="*/ 553 w 2964"/>
              <a:gd name="T75" fmla="*/ 654 h 2357"/>
              <a:gd name="T76" fmla="*/ 410 w 2964"/>
              <a:gd name="T77" fmla="*/ 646 h 2357"/>
              <a:gd name="T78" fmla="*/ 324 w 2964"/>
              <a:gd name="T79" fmla="*/ 655 h 2357"/>
              <a:gd name="T80" fmla="*/ 200 w 2964"/>
              <a:gd name="T81" fmla="*/ 738 h 2357"/>
              <a:gd name="T82" fmla="*/ 108 w 2964"/>
              <a:gd name="T83" fmla="*/ 854 h 2357"/>
              <a:gd name="T84" fmla="*/ 45 w 2964"/>
              <a:gd name="T85" fmla="*/ 994 h 2357"/>
              <a:gd name="T86" fmla="*/ 5 w 2964"/>
              <a:gd name="T87" fmla="*/ 1190 h 2357"/>
              <a:gd name="T88" fmla="*/ 13 w 2964"/>
              <a:gd name="T89" fmla="*/ 1509 h 2357"/>
              <a:gd name="T90" fmla="*/ 62 w 2964"/>
              <a:gd name="T91" fmla="*/ 1711 h 2357"/>
              <a:gd name="T92" fmla="*/ 299 w 2964"/>
              <a:gd name="T93" fmla="*/ 1635 h 2357"/>
              <a:gd name="T94" fmla="*/ 516 w 2964"/>
              <a:gd name="T95" fmla="*/ 1593 h 2357"/>
              <a:gd name="T96" fmla="*/ 747 w 2964"/>
              <a:gd name="T97" fmla="*/ 1584 h 2357"/>
              <a:gd name="T98" fmla="*/ 923 w 2964"/>
              <a:gd name="T99" fmla="*/ 1608 h 2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64" h="2357">
                <a:moveTo>
                  <a:pt x="923" y="1608"/>
                </a:moveTo>
                <a:lnTo>
                  <a:pt x="971" y="1618"/>
                </a:lnTo>
                <a:lnTo>
                  <a:pt x="1063" y="1649"/>
                </a:lnTo>
                <a:lnTo>
                  <a:pt x="1152" y="1689"/>
                </a:lnTo>
                <a:lnTo>
                  <a:pt x="1237" y="1740"/>
                </a:lnTo>
                <a:lnTo>
                  <a:pt x="1317" y="1799"/>
                </a:lnTo>
                <a:lnTo>
                  <a:pt x="1389" y="1867"/>
                </a:lnTo>
                <a:lnTo>
                  <a:pt x="1457" y="1942"/>
                </a:lnTo>
                <a:lnTo>
                  <a:pt x="1516" y="2025"/>
                </a:lnTo>
                <a:lnTo>
                  <a:pt x="1542" y="2069"/>
                </a:lnTo>
                <a:lnTo>
                  <a:pt x="1562" y="2104"/>
                </a:lnTo>
                <a:lnTo>
                  <a:pt x="1596" y="2177"/>
                </a:lnTo>
                <a:lnTo>
                  <a:pt x="1621" y="2249"/>
                </a:lnTo>
                <a:lnTo>
                  <a:pt x="1640" y="2322"/>
                </a:lnTo>
                <a:lnTo>
                  <a:pt x="1646" y="2357"/>
                </a:lnTo>
                <a:lnTo>
                  <a:pt x="1697" y="2354"/>
                </a:lnTo>
                <a:lnTo>
                  <a:pt x="1794" y="2341"/>
                </a:lnTo>
                <a:lnTo>
                  <a:pt x="1886" y="2320"/>
                </a:lnTo>
                <a:lnTo>
                  <a:pt x="1973" y="2292"/>
                </a:lnTo>
                <a:lnTo>
                  <a:pt x="2050" y="2256"/>
                </a:lnTo>
                <a:lnTo>
                  <a:pt x="2122" y="2213"/>
                </a:lnTo>
                <a:lnTo>
                  <a:pt x="2184" y="2164"/>
                </a:lnTo>
                <a:lnTo>
                  <a:pt x="2236" y="2107"/>
                </a:lnTo>
                <a:lnTo>
                  <a:pt x="2257" y="2077"/>
                </a:lnTo>
                <a:lnTo>
                  <a:pt x="2273" y="2051"/>
                </a:lnTo>
                <a:lnTo>
                  <a:pt x="2299" y="1995"/>
                </a:lnTo>
                <a:lnTo>
                  <a:pt x="2317" y="1935"/>
                </a:lnTo>
                <a:lnTo>
                  <a:pt x="2327" y="1875"/>
                </a:lnTo>
                <a:lnTo>
                  <a:pt x="2328" y="1811"/>
                </a:lnTo>
                <a:lnTo>
                  <a:pt x="2320" y="1745"/>
                </a:lnTo>
                <a:lnTo>
                  <a:pt x="2303" y="1676"/>
                </a:lnTo>
                <a:lnTo>
                  <a:pt x="2279" y="1606"/>
                </a:lnTo>
                <a:lnTo>
                  <a:pt x="2263" y="1571"/>
                </a:lnTo>
                <a:lnTo>
                  <a:pt x="2209" y="1456"/>
                </a:lnTo>
                <a:lnTo>
                  <a:pt x="2334" y="1435"/>
                </a:lnTo>
                <a:lnTo>
                  <a:pt x="2380" y="1427"/>
                </a:lnTo>
                <a:lnTo>
                  <a:pt x="2472" y="1401"/>
                </a:lnTo>
                <a:lnTo>
                  <a:pt x="2564" y="1364"/>
                </a:lnTo>
                <a:lnTo>
                  <a:pt x="2653" y="1316"/>
                </a:lnTo>
                <a:lnTo>
                  <a:pt x="2736" y="1260"/>
                </a:lnTo>
                <a:lnTo>
                  <a:pt x="2809" y="1198"/>
                </a:lnTo>
                <a:lnTo>
                  <a:pt x="2868" y="1129"/>
                </a:lnTo>
                <a:lnTo>
                  <a:pt x="2911" y="1057"/>
                </a:lnTo>
                <a:lnTo>
                  <a:pt x="2924" y="1019"/>
                </a:lnTo>
                <a:lnTo>
                  <a:pt x="2938" y="962"/>
                </a:lnTo>
                <a:lnTo>
                  <a:pt x="2958" y="849"/>
                </a:lnTo>
                <a:lnTo>
                  <a:pt x="2964" y="737"/>
                </a:lnTo>
                <a:lnTo>
                  <a:pt x="2955" y="624"/>
                </a:lnTo>
                <a:lnTo>
                  <a:pt x="2933" y="508"/>
                </a:lnTo>
                <a:lnTo>
                  <a:pt x="2897" y="392"/>
                </a:lnTo>
                <a:lnTo>
                  <a:pt x="2846" y="273"/>
                </a:lnTo>
                <a:lnTo>
                  <a:pt x="2780" y="149"/>
                </a:lnTo>
                <a:lnTo>
                  <a:pt x="2741" y="86"/>
                </a:lnTo>
                <a:lnTo>
                  <a:pt x="2700" y="108"/>
                </a:lnTo>
                <a:lnTo>
                  <a:pt x="2609" y="144"/>
                </a:lnTo>
                <a:lnTo>
                  <a:pt x="2562" y="160"/>
                </a:lnTo>
                <a:lnTo>
                  <a:pt x="2507" y="174"/>
                </a:lnTo>
                <a:lnTo>
                  <a:pt x="2394" y="195"/>
                </a:lnTo>
                <a:lnTo>
                  <a:pt x="2279" y="201"/>
                </a:lnTo>
                <a:lnTo>
                  <a:pt x="2162" y="193"/>
                </a:lnTo>
                <a:lnTo>
                  <a:pt x="2044" y="174"/>
                </a:lnTo>
                <a:lnTo>
                  <a:pt x="1923" y="140"/>
                </a:lnTo>
                <a:lnTo>
                  <a:pt x="1802" y="95"/>
                </a:lnTo>
                <a:lnTo>
                  <a:pt x="1679" y="35"/>
                </a:lnTo>
                <a:lnTo>
                  <a:pt x="1616" y="0"/>
                </a:lnTo>
                <a:lnTo>
                  <a:pt x="1576" y="69"/>
                </a:lnTo>
                <a:lnTo>
                  <a:pt x="1485" y="195"/>
                </a:lnTo>
                <a:lnTo>
                  <a:pt x="1409" y="284"/>
                </a:lnTo>
                <a:lnTo>
                  <a:pt x="1318" y="374"/>
                </a:lnTo>
                <a:lnTo>
                  <a:pt x="1213" y="457"/>
                </a:lnTo>
                <a:lnTo>
                  <a:pt x="1094" y="530"/>
                </a:lnTo>
                <a:lnTo>
                  <a:pt x="960" y="589"/>
                </a:lnTo>
                <a:lnTo>
                  <a:pt x="888" y="611"/>
                </a:lnTo>
                <a:lnTo>
                  <a:pt x="804" y="630"/>
                </a:lnTo>
                <a:lnTo>
                  <a:pt x="636" y="652"/>
                </a:lnTo>
                <a:lnTo>
                  <a:pt x="553" y="654"/>
                </a:lnTo>
                <a:lnTo>
                  <a:pt x="506" y="654"/>
                </a:lnTo>
                <a:lnTo>
                  <a:pt x="410" y="646"/>
                </a:lnTo>
                <a:lnTo>
                  <a:pt x="362" y="641"/>
                </a:lnTo>
                <a:lnTo>
                  <a:pt x="324" y="655"/>
                </a:lnTo>
                <a:lnTo>
                  <a:pt x="258" y="691"/>
                </a:lnTo>
                <a:lnTo>
                  <a:pt x="200" y="738"/>
                </a:lnTo>
                <a:lnTo>
                  <a:pt x="149" y="792"/>
                </a:lnTo>
                <a:lnTo>
                  <a:pt x="108" y="854"/>
                </a:lnTo>
                <a:lnTo>
                  <a:pt x="73" y="922"/>
                </a:lnTo>
                <a:lnTo>
                  <a:pt x="45" y="994"/>
                </a:lnTo>
                <a:lnTo>
                  <a:pt x="26" y="1071"/>
                </a:lnTo>
                <a:lnTo>
                  <a:pt x="5" y="1190"/>
                </a:lnTo>
                <a:lnTo>
                  <a:pt x="0" y="1352"/>
                </a:lnTo>
                <a:lnTo>
                  <a:pt x="13" y="1509"/>
                </a:lnTo>
                <a:lnTo>
                  <a:pt x="41" y="1650"/>
                </a:lnTo>
                <a:lnTo>
                  <a:pt x="62" y="1711"/>
                </a:lnTo>
                <a:lnTo>
                  <a:pt x="150" y="1679"/>
                </a:lnTo>
                <a:lnTo>
                  <a:pt x="299" y="1635"/>
                </a:lnTo>
                <a:lnTo>
                  <a:pt x="406" y="1610"/>
                </a:lnTo>
                <a:lnTo>
                  <a:pt x="516" y="1593"/>
                </a:lnTo>
                <a:lnTo>
                  <a:pt x="630" y="1584"/>
                </a:lnTo>
                <a:lnTo>
                  <a:pt x="747" y="1584"/>
                </a:lnTo>
                <a:lnTo>
                  <a:pt x="865" y="1596"/>
                </a:lnTo>
                <a:lnTo>
                  <a:pt x="923" y="16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FE5B83BE-EAA3-4AF2-8FE8-9FC855811786}"/>
              </a:ext>
            </a:extLst>
          </p:cNvPr>
          <p:cNvSpPr>
            <a:spLocks/>
          </p:cNvSpPr>
          <p:nvPr/>
        </p:nvSpPr>
        <p:spPr bwMode="auto">
          <a:xfrm>
            <a:off x="1284270" y="2472355"/>
            <a:ext cx="1574223" cy="2049013"/>
          </a:xfrm>
          <a:custGeom>
            <a:avLst/>
            <a:gdLst>
              <a:gd name="T0" fmla="*/ 672 w 4244"/>
              <a:gd name="T1" fmla="*/ 2663 h 5525"/>
              <a:gd name="T2" fmla="*/ 1010 w 4244"/>
              <a:gd name="T3" fmla="*/ 2349 h 5525"/>
              <a:gd name="T4" fmla="*/ 1181 w 4244"/>
              <a:gd name="T5" fmla="*/ 2037 h 5525"/>
              <a:gd name="T6" fmla="*/ 1566 w 4244"/>
              <a:gd name="T7" fmla="*/ 2251 h 5525"/>
              <a:gd name="T8" fmla="*/ 1999 w 4244"/>
              <a:gd name="T9" fmla="*/ 2321 h 5525"/>
              <a:gd name="T10" fmla="*/ 2258 w 4244"/>
              <a:gd name="T11" fmla="*/ 2251 h 5525"/>
              <a:gd name="T12" fmla="*/ 2659 w 4244"/>
              <a:gd name="T13" fmla="*/ 1924 h 5525"/>
              <a:gd name="T14" fmla="*/ 2801 w 4244"/>
              <a:gd name="T15" fmla="*/ 1617 h 5525"/>
              <a:gd name="T16" fmla="*/ 2661 w 4244"/>
              <a:gd name="T17" fmla="*/ 1234 h 5525"/>
              <a:gd name="T18" fmla="*/ 2933 w 4244"/>
              <a:gd name="T19" fmla="*/ 1451 h 5525"/>
              <a:gd name="T20" fmla="*/ 3141 w 4244"/>
              <a:gd name="T21" fmla="*/ 1733 h 5525"/>
              <a:gd name="T22" fmla="*/ 3396 w 4244"/>
              <a:gd name="T23" fmla="*/ 1845 h 5525"/>
              <a:gd name="T24" fmla="*/ 3816 w 4244"/>
              <a:gd name="T25" fmla="*/ 1787 h 5525"/>
              <a:gd name="T26" fmla="*/ 3724 w 4244"/>
              <a:gd name="T27" fmla="*/ 2017 h 5525"/>
              <a:gd name="T28" fmla="*/ 3456 w 4244"/>
              <a:gd name="T29" fmla="*/ 2043 h 5525"/>
              <a:gd name="T30" fmla="*/ 3159 w 4244"/>
              <a:gd name="T31" fmla="*/ 1971 h 5525"/>
              <a:gd name="T32" fmla="*/ 2929 w 4244"/>
              <a:gd name="T33" fmla="*/ 1875 h 5525"/>
              <a:gd name="T34" fmla="*/ 2587 w 4244"/>
              <a:gd name="T35" fmla="*/ 2270 h 5525"/>
              <a:gd name="T36" fmla="*/ 2696 w 4244"/>
              <a:gd name="T37" fmla="*/ 2576 h 5525"/>
              <a:gd name="T38" fmla="*/ 2797 w 4244"/>
              <a:gd name="T39" fmla="*/ 3142 h 5525"/>
              <a:gd name="T40" fmla="*/ 2703 w 4244"/>
              <a:gd name="T41" fmla="*/ 3505 h 5525"/>
              <a:gd name="T42" fmla="*/ 2445 w 4244"/>
              <a:gd name="T43" fmla="*/ 3766 h 5525"/>
              <a:gd name="T44" fmla="*/ 2305 w 4244"/>
              <a:gd name="T45" fmla="*/ 3925 h 5525"/>
              <a:gd name="T46" fmla="*/ 2836 w 4244"/>
              <a:gd name="T47" fmla="*/ 4153 h 5525"/>
              <a:gd name="T48" fmla="*/ 3222 w 4244"/>
              <a:gd name="T49" fmla="*/ 4136 h 5525"/>
              <a:gd name="T50" fmla="*/ 3483 w 4244"/>
              <a:gd name="T51" fmla="*/ 3968 h 5525"/>
              <a:gd name="T52" fmla="*/ 3682 w 4244"/>
              <a:gd name="T53" fmla="*/ 3641 h 5525"/>
              <a:gd name="T54" fmla="*/ 3821 w 4244"/>
              <a:gd name="T55" fmla="*/ 3807 h 5525"/>
              <a:gd name="T56" fmla="*/ 3532 w 4244"/>
              <a:gd name="T57" fmla="*/ 4182 h 5525"/>
              <a:gd name="T58" fmla="*/ 3286 w 4244"/>
              <a:gd name="T59" fmla="*/ 4318 h 5525"/>
              <a:gd name="T60" fmla="*/ 2961 w 4244"/>
              <a:gd name="T61" fmla="*/ 4362 h 5525"/>
              <a:gd name="T62" fmla="*/ 2552 w 4244"/>
              <a:gd name="T63" fmla="*/ 4266 h 5525"/>
              <a:gd name="T64" fmla="*/ 2158 w 4244"/>
              <a:gd name="T65" fmla="*/ 4059 h 5525"/>
              <a:gd name="T66" fmla="*/ 2092 w 4244"/>
              <a:gd name="T67" fmla="*/ 4449 h 5525"/>
              <a:gd name="T68" fmla="*/ 1930 w 4244"/>
              <a:gd name="T69" fmla="*/ 4646 h 5525"/>
              <a:gd name="T70" fmla="*/ 1683 w 4244"/>
              <a:gd name="T71" fmla="*/ 4817 h 5525"/>
              <a:gd name="T72" fmla="*/ 2183 w 4244"/>
              <a:gd name="T73" fmla="*/ 5004 h 5525"/>
              <a:gd name="T74" fmla="*/ 2415 w 4244"/>
              <a:gd name="T75" fmla="*/ 5230 h 5525"/>
              <a:gd name="T76" fmla="*/ 2574 w 4244"/>
              <a:gd name="T77" fmla="*/ 5525 h 5525"/>
              <a:gd name="T78" fmla="*/ 2778 w 4244"/>
              <a:gd name="T79" fmla="*/ 5198 h 5525"/>
              <a:gd name="T80" fmla="*/ 3135 w 4244"/>
              <a:gd name="T81" fmla="*/ 4928 h 5525"/>
              <a:gd name="T82" fmla="*/ 3510 w 4244"/>
              <a:gd name="T83" fmla="*/ 4819 h 5525"/>
              <a:gd name="T84" fmla="*/ 4045 w 4244"/>
              <a:gd name="T85" fmla="*/ 4876 h 5525"/>
              <a:gd name="T86" fmla="*/ 4244 w 4244"/>
              <a:gd name="T87" fmla="*/ 1001 h 5525"/>
              <a:gd name="T88" fmla="*/ 4179 w 4244"/>
              <a:gd name="T89" fmla="*/ 594 h 5525"/>
              <a:gd name="T90" fmla="*/ 4009 w 4244"/>
              <a:gd name="T91" fmla="*/ 271 h 5525"/>
              <a:gd name="T92" fmla="*/ 3734 w 4244"/>
              <a:gd name="T93" fmla="*/ 64 h 5525"/>
              <a:gd name="T94" fmla="*/ 3406 w 4244"/>
              <a:gd name="T95" fmla="*/ 0 h 5525"/>
              <a:gd name="T96" fmla="*/ 3068 w 4244"/>
              <a:gd name="T97" fmla="*/ 61 h 5525"/>
              <a:gd name="T98" fmla="*/ 2762 w 4244"/>
              <a:gd name="T99" fmla="*/ 239 h 5525"/>
              <a:gd name="T100" fmla="*/ 2437 w 4244"/>
              <a:gd name="T101" fmla="*/ 660 h 5525"/>
              <a:gd name="T102" fmla="*/ 2106 w 4244"/>
              <a:gd name="T103" fmla="*/ 630 h 5525"/>
              <a:gd name="T104" fmla="*/ 1644 w 4244"/>
              <a:gd name="T105" fmla="*/ 734 h 5525"/>
              <a:gd name="T106" fmla="*/ 1286 w 4244"/>
              <a:gd name="T107" fmla="*/ 1018 h 5525"/>
              <a:gd name="T108" fmla="*/ 1094 w 4244"/>
              <a:gd name="T109" fmla="*/ 1378 h 5525"/>
              <a:gd name="T110" fmla="*/ 914 w 4244"/>
              <a:gd name="T111" fmla="*/ 1512 h 5525"/>
              <a:gd name="T112" fmla="*/ 508 w 4244"/>
              <a:gd name="T113" fmla="*/ 1670 h 5525"/>
              <a:gd name="T114" fmla="*/ 191 w 4244"/>
              <a:gd name="T115" fmla="*/ 2004 h 5525"/>
              <a:gd name="T116" fmla="*/ 17 w 4244"/>
              <a:gd name="T117" fmla="*/ 2450 h 5525"/>
              <a:gd name="T118" fmla="*/ 65 w 4244"/>
              <a:gd name="T119" fmla="*/ 2768 h 5525"/>
              <a:gd name="T120" fmla="*/ 484 w 4244"/>
              <a:gd name="T121" fmla="*/ 2740 h 5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244" h="5525">
                <a:moveTo>
                  <a:pt x="484" y="2740"/>
                </a:moveTo>
                <a:lnTo>
                  <a:pt x="524" y="2729"/>
                </a:lnTo>
                <a:lnTo>
                  <a:pt x="600" y="2699"/>
                </a:lnTo>
                <a:lnTo>
                  <a:pt x="672" y="2663"/>
                </a:lnTo>
                <a:lnTo>
                  <a:pt x="738" y="2621"/>
                </a:lnTo>
                <a:lnTo>
                  <a:pt x="827" y="2551"/>
                </a:lnTo>
                <a:lnTo>
                  <a:pt x="929" y="2450"/>
                </a:lnTo>
                <a:lnTo>
                  <a:pt x="1010" y="2349"/>
                </a:lnTo>
                <a:lnTo>
                  <a:pt x="1072" y="2257"/>
                </a:lnTo>
                <a:lnTo>
                  <a:pt x="1128" y="2157"/>
                </a:lnTo>
                <a:lnTo>
                  <a:pt x="1136" y="2140"/>
                </a:lnTo>
                <a:lnTo>
                  <a:pt x="1181" y="2037"/>
                </a:lnTo>
                <a:lnTo>
                  <a:pt x="1276" y="2099"/>
                </a:lnTo>
                <a:lnTo>
                  <a:pt x="1335" y="2136"/>
                </a:lnTo>
                <a:lnTo>
                  <a:pt x="1452" y="2200"/>
                </a:lnTo>
                <a:lnTo>
                  <a:pt x="1566" y="2251"/>
                </a:lnTo>
                <a:lnTo>
                  <a:pt x="1677" y="2288"/>
                </a:lnTo>
                <a:lnTo>
                  <a:pt x="1788" y="2313"/>
                </a:lnTo>
                <a:lnTo>
                  <a:pt x="1894" y="2323"/>
                </a:lnTo>
                <a:lnTo>
                  <a:pt x="1999" y="2321"/>
                </a:lnTo>
                <a:lnTo>
                  <a:pt x="2101" y="2304"/>
                </a:lnTo>
                <a:lnTo>
                  <a:pt x="2152" y="2291"/>
                </a:lnTo>
                <a:lnTo>
                  <a:pt x="2188" y="2279"/>
                </a:lnTo>
                <a:lnTo>
                  <a:pt x="2258" y="2251"/>
                </a:lnTo>
                <a:lnTo>
                  <a:pt x="2357" y="2199"/>
                </a:lnTo>
                <a:lnTo>
                  <a:pt x="2473" y="2114"/>
                </a:lnTo>
                <a:lnTo>
                  <a:pt x="2574" y="2021"/>
                </a:lnTo>
                <a:lnTo>
                  <a:pt x="2659" y="1924"/>
                </a:lnTo>
                <a:lnTo>
                  <a:pt x="2727" y="1831"/>
                </a:lnTo>
                <a:lnTo>
                  <a:pt x="2802" y="1711"/>
                </a:lnTo>
                <a:lnTo>
                  <a:pt x="2828" y="1662"/>
                </a:lnTo>
                <a:lnTo>
                  <a:pt x="2801" y="1617"/>
                </a:lnTo>
                <a:lnTo>
                  <a:pt x="2753" y="1520"/>
                </a:lnTo>
                <a:lnTo>
                  <a:pt x="2712" y="1413"/>
                </a:lnTo>
                <a:lnTo>
                  <a:pt x="2675" y="1297"/>
                </a:lnTo>
                <a:lnTo>
                  <a:pt x="2661" y="1234"/>
                </a:lnTo>
                <a:lnTo>
                  <a:pt x="2848" y="1190"/>
                </a:lnTo>
                <a:lnTo>
                  <a:pt x="2862" y="1247"/>
                </a:lnTo>
                <a:lnTo>
                  <a:pt x="2894" y="1355"/>
                </a:lnTo>
                <a:lnTo>
                  <a:pt x="2933" y="1451"/>
                </a:lnTo>
                <a:lnTo>
                  <a:pt x="2976" y="1538"/>
                </a:lnTo>
                <a:lnTo>
                  <a:pt x="3025" y="1613"/>
                </a:lnTo>
                <a:lnTo>
                  <a:pt x="3081" y="1679"/>
                </a:lnTo>
                <a:lnTo>
                  <a:pt x="3141" y="1733"/>
                </a:lnTo>
                <a:lnTo>
                  <a:pt x="3205" y="1779"/>
                </a:lnTo>
                <a:lnTo>
                  <a:pt x="3240" y="1797"/>
                </a:lnTo>
                <a:lnTo>
                  <a:pt x="3292" y="1819"/>
                </a:lnTo>
                <a:lnTo>
                  <a:pt x="3396" y="1845"/>
                </a:lnTo>
                <a:lnTo>
                  <a:pt x="3497" y="1851"/>
                </a:lnTo>
                <a:lnTo>
                  <a:pt x="3592" y="1845"/>
                </a:lnTo>
                <a:lnTo>
                  <a:pt x="3715" y="1822"/>
                </a:lnTo>
                <a:lnTo>
                  <a:pt x="3816" y="1787"/>
                </a:lnTo>
                <a:lnTo>
                  <a:pt x="3826" y="1781"/>
                </a:lnTo>
                <a:lnTo>
                  <a:pt x="3909" y="1954"/>
                </a:lnTo>
                <a:lnTo>
                  <a:pt x="3881" y="1968"/>
                </a:lnTo>
                <a:lnTo>
                  <a:pt x="3724" y="2017"/>
                </a:lnTo>
                <a:lnTo>
                  <a:pt x="3618" y="2035"/>
                </a:lnTo>
                <a:lnTo>
                  <a:pt x="3537" y="2043"/>
                </a:lnTo>
                <a:lnTo>
                  <a:pt x="3496" y="2043"/>
                </a:lnTo>
                <a:lnTo>
                  <a:pt x="3456" y="2043"/>
                </a:lnTo>
                <a:lnTo>
                  <a:pt x="3373" y="2035"/>
                </a:lnTo>
                <a:lnTo>
                  <a:pt x="3288" y="2017"/>
                </a:lnTo>
                <a:lnTo>
                  <a:pt x="3202" y="1990"/>
                </a:lnTo>
                <a:lnTo>
                  <a:pt x="3159" y="1971"/>
                </a:lnTo>
                <a:lnTo>
                  <a:pt x="3104" y="1942"/>
                </a:lnTo>
                <a:lnTo>
                  <a:pt x="3003" y="1869"/>
                </a:lnTo>
                <a:lnTo>
                  <a:pt x="2958" y="1827"/>
                </a:lnTo>
                <a:lnTo>
                  <a:pt x="2929" y="1875"/>
                </a:lnTo>
                <a:lnTo>
                  <a:pt x="2852" y="1990"/>
                </a:lnTo>
                <a:lnTo>
                  <a:pt x="2749" y="2114"/>
                </a:lnTo>
                <a:lnTo>
                  <a:pt x="2656" y="2209"/>
                </a:lnTo>
                <a:lnTo>
                  <a:pt x="2587" y="2270"/>
                </a:lnTo>
                <a:lnTo>
                  <a:pt x="2550" y="2298"/>
                </a:lnTo>
                <a:lnTo>
                  <a:pt x="2581" y="2349"/>
                </a:lnTo>
                <a:lnTo>
                  <a:pt x="2640" y="2458"/>
                </a:lnTo>
                <a:lnTo>
                  <a:pt x="2696" y="2576"/>
                </a:lnTo>
                <a:lnTo>
                  <a:pt x="2744" y="2704"/>
                </a:lnTo>
                <a:lnTo>
                  <a:pt x="2779" y="2842"/>
                </a:lnTo>
                <a:lnTo>
                  <a:pt x="2797" y="2988"/>
                </a:lnTo>
                <a:lnTo>
                  <a:pt x="2797" y="3142"/>
                </a:lnTo>
                <a:lnTo>
                  <a:pt x="2775" y="3303"/>
                </a:lnTo>
                <a:lnTo>
                  <a:pt x="2753" y="3387"/>
                </a:lnTo>
                <a:lnTo>
                  <a:pt x="2740" y="3427"/>
                </a:lnTo>
                <a:lnTo>
                  <a:pt x="2703" y="3505"/>
                </a:lnTo>
                <a:lnTo>
                  <a:pt x="2652" y="3578"/>
                </a:lnTo>
                <a:lnTo>
                  <a:pt x="2591" y="3646"/>
                </a:lnTo>
                <a:lnTo>
                  <a:pt x="2521" y="3709"/>
                </a:lnTo>
                <a:lnTo>
                  <a:pt x="2445" y="3766"/>
                </a:lnTo>
                <a:lnTo>
                  <a:pt x="2362" y="3816"/>
                </a:lnTo>
                <a:lnTo>
                  <a:pt x="2276" y="3859"/>
                </a:lnTo>
                <a:lnTo>
                  <a:pt x="2232" y="3877"/>
                </a:lnTo>
                <a:lnTo>
                  <a:pt x="2305" y="3925"/>
                </a:lnTo>
                <a:lnTo>
                  <a:pt x="2446" y="4007"/>
                </a:lnTo>
                <a:lnTo>
                  <a:pt x="2582" y="4072"/>
                </a:lnTo>
                <a:lnTo>
                  <a:pt x="2712" y="4121"/>
                </a:lnTo>
                <a:lnTo>
                  <a:pt x="2836" y="4153"/>
                </a:lnTo>
                <a:lnTo>
                  <a:pt x="2954" y="4170"/>
                </a:lnTo>
                <a:lnTo>
                  <a:pt x="3066" y="4169"/>
                </a:lnTo>
                <a:lnTo>
                  <a:pt x="3172" y="4152"/>
                </a:lnTo>
                <a:lnTo>
                  <a:pt x="3222" y="4136"/>
                </a:lnTo>
                <a:lnTo>
                  <a:pt x="3253" y="4125"/>
                </a:lnTo>
                <a:lnTo>
                  <a:pt x="3313" y="4098"/>
                </a:lnTo>
                <a:lnTo>
                  <a:pt x="3393" y="4047"/>
                </a:lnTo>
                <a:lnTo>
                  <a:pt x="3483" y="3968"/>
                </a:lnTo>
                <a:lnTo>
                  <a:pt x="3554" y="3882"/>
                </a:lnTo>
                <a:lnTo>
                  <a:pt x="3609" y="3798"/>
                </a:lnTo>
                <a:lnTo>
                  <a:pt x="3649" y="3723"/>
                </a:lnTo>
                <a:lnTo>
                  <a:pt x="3682" y="3641"/>
                </a:lnTo>
                <a:lnTo>
                  <a:pt x="3686" y="3627"/>
                </a:lnTo>
                <a:lnTo>
                  <a:pt x="3870" y="3681"/>
                </a:lnTo>
                <a:lnTo>
                  <a:pt x="3864" y="3703"/>
                </a:lnTo>
                <a:lnTo>
                  <a:pt x="3821" y="3807"/>
                </a:lnTo>
                <a:lnTo>
                  <a:pt x="3773" y="3899"/>
                </a:lnTo>
                <a:lnTo>
                  <a:pt x="3704" y="4003"/>
                </a:lnTo>
                <a:lnTo>
                  <a:pt x="3615" y="4108"/>
                </a:lnTo>
                <a:lnTo>
                  <a:pt x="3532" y="4182"/>
                </a:lnTo>
                <a:lnTo>
                  <a:pt x="3470" y="4227"/>
                </a:lnTo>
                <a:lnTo>
                  <a:pt x="3401" y="4267"/>
                </a:lnTo>
                <a:lnTo>
                  <a:pt x="3326" y="4302"/>
                </a:lnTo>
                <a:lnTo>
                  <a:pt x="3286" y="4318"/>
                </a:lnTo>
                <a:lnTo>
                  <a:pt x="3218" y="4339"/>
                </a:lnTo>
                <a:lnTo>
                  <a:pt x="3080" y="4361"/>
                </a:lnTo>
                <a:lnTo>
                  <a:pt x="3008" y="4362"/>
                </a:lnTo>
                <a:lnTo>
                  <a:pt x="2961" y="4362"/>
                </a:lnTo>
                <a:lnTo>
                  <a:pt x="2862" y="4352"/>
                </a:lnTo>
                <a:lnTo>
                  <a:pt x="2762" y="4333"/>
                </a:lnTo>
                <a:lnTo>
                  <a:pt x="2659" y="4305"/>
                </a:lnTo>
                <a:lnTo>
                  <a:pt x="2552" y="4266"/>
                </a:lnTo>
                <a:lnTo>
                  <a:pt x="2442" y="4219"/>
                </a:lnTo>
                <a:lnTo>
                  <a:pt x="2331" y="4162"/>
                </a:lnTo>
                <a:lnTo>
                  <a:pt x="2217" y="4096"/>
                </a:lnTo>
                <a:lnTo>
                  <a:pt x="2158" y="4059"/>
                </a:lnTo>
                <a:lnTo>
                  <a:pt x="2165" y="4118"/>
                </a:lnTo>
                <a:lnTo>
                  <a:pt x="2161" y="4234"/>
                </a:lnTo>
                <a:lnTo>
                  <a:pt x="2136" y="4345"/>
                </a:lnTo>
                <a:lnTo>
                  <a:pt x="2092" y="4449"/>
                </a:lnTo>
                <a:lnTo>
                  <a:pt x="2061" y="4498"/>
                </a:lnTo>
                <a:lnTo>
                  <a:pt x="2043" y="4525"/>
                </a:lnTo>
                <a:lnTo>
                  <a:pt x="2001" y="4576"/>
                </a:lnTo>
                <a:lnTo>
                  <a:pt x="1930" y="4646"/>
                </a:lnTo>
                <a:lnTo>
                  <a:pt x="1817" y="4725"/>
                </a:lnTo>
                <a:lnTo>
                  <a:pt x="1688" y="4787"/>
                </a:lnTo>
                <a:lnTo>
                  <a:pt x="1616" y="4810"/>
                </a:lnTo>
                <a:lnTo>
                  <a:pt x="1683" y="4817"/>
                </a:lnTo>
                <a:lnTo>
                  <a:pt x="1817" y="4841"/>
                </a:lnTo>
                <a:lnTo>
                  <a:pt x="1953" y="4883"/>
                </a:lnTo>
                <a:lnTo>
                  <a:pt x="2086" y="4943"/>
                </a:lnTo>
                <a:lnTo>
                  <a:pt x="2183" y="5004"/>
                </a:lnTo>
                <a:lnTo>
                  <a:pt x="2245" y="5050"/>
                </a:lnTo>
                <a:lnTo>
                  <a:pt x="2305" y="5103"/>
                </a:lnTo>
                <a:lnTo>
                  <a:pt x="2362" y="5163"/>
                </a:lnTo>
                <a:lnTo>
                  <a:pt x="2415" y="5230"/>
                </a:lnTo>
                <a:lnTo>
                  <a:pt x="2465" y="5304"/>
                </a:lnTo>
                <a:lnTo>
                  <a:pt x="2513" y="5386"/>
                </a:lnTo>
                <a:lnTo>
                  <a:pt x="2556" y="5477"/>
                </a:lnTo>
                <a:lnTo>
                  <a:pt x="2574" y="5525"/>
                </a:lnTo>
                <a:lnTo>
                  <a:pt x="2596" y="5474"/>
                </a:lnTo>
                <a:lnTo>
                  <a:pt x="2647" y="5377"/>
                </a:lnTo>
                <a:lnTo>
                  <a:pt x="2708" y="5283"/>
                </a:lnTo>
                <a:lnTo>
                  <a:pt x="2778" y="5198"/>
                </a:lnTo>
                <a:lnTo>
                  <a:pt x="2856" y="5119"/>
                </a:lnTo>
                <a:lnTo>
                  <a:pt x="2941" y="5046"/>
                </a:lnTo>
                <a:lnTo>
                  <a:pt x="3034" y="4983"/>
                </a:lnTo>
                <a:lnTo>
                  <a:pt x="3135" y="4928"/>
                </a:lnTo>
                <a:lnTo>
                  <a:pt x="3187" y="4905"/>
                </a:lnTo>
                <a:lnTo>
                  <a:pt x="3251" y="4879"/>
                </a:lnTo>
                <a:lnTo>
                  <a:pt x="3379" y="4841"/>
                </a:lnTo>
                <a:lnTo>
                  <a:pt x="3510" y="4819"/>
                </a:lnTo>
                <a:lnTo>
                  <a:pt x="3644" y="4812"/>
                </a:lnTo>
                <a:lnTo>
                  <a:pt x="3777" y="4818"/>
                </a:lnTo>
                <a:lnTo>
                  <a:pt x="3912" y="4840"/>
                </a:lnTo>
                <a:lnTo>
                  <a:pt x="4045" y="4876"/>
                </a:lnTo>
                <a:lnTo>
                  <a:pt x="4179" y="4927"/>
                </a:lnTo>
                <a:lnTo>
                  <a:pt x="4244" y="4958"/>
                </a:lnTo>
                <a:lnTo>
                  <a:pt x="4244" y="1057"/>
                </a:lnTo>
                <a:lnTo>
                  <a:pt x="4244" y="1001"/>
                </a:lnTo>
                <a:lnTo>
                  <a:pt x="4237" y="893"/>
                </a:lnTo>
                <a:lnTo>
                  <a:pt x="4224" y="788"/>
                </a:lnTo>
                <a:lnTo>
                  <a:pt x="4205" y="689"/>
                </a:lnTo>
                <a:lnTo>
                  <a:pt x="4179" y="594"/>
                </a:lnTo>
                <a:lnTo>
                  <a:pt x="4146" y="503"/>
                </a:lnTo>
                <a:lnTo>
                  <a:pt x="4108" y="419"/>
                </a:lnTo>
                <a:lnTo>
                  <a:pt x="4062" y="341"/>
                </a:lnTo>
                <a:lnTo>
                  <a:pt x="4009" y="271"/>
                </a:lnTo>
                <a:lnTo>
                  <a:pt x="3951" y="207"/>
                </a:lnTo>
                <a:lnTo>
                  <a:pt x="3886" y="151"/>
                </a:lnTo>
                <a:lnTo>
                  <a:pt x="3813" y="103"/>
                </a:lnTo>
                <a:lnTo>
                  <a:pt x="3734" y="64"/>
                </a:lnTo>
                <a:lnTo>
                  <a:pt x="3649" y="33"/>
                </a:lnTo>
                <a:lnTo>
                  <a:pt x="3557" y="12"/>
                </a:lnTo>
                <a:lnTo>
                  <a:pt x="3458" y="2"/>
                </a:lnTo>
                <a:lnTo>
                  <a:pt x="3406" y="0"/>
                </a:lnTo>
                <a:lnTo>
                  <a:pt x="3353" y="2"/>
                </a:lnTo>
                <a:lnTo>
                  <a:pt x="3253" y="12"/>
                </a:lnTo>
                <a:lnTo>
                  <a:pt x="3158" y="33"/>
                </a:lnTo>
                <a:lnTo>
                  <a:pt x="3068" y="61"/>
                </a:lnTo>
                <a:lnTo>
                  <a:pt x="2984" y="98"/>
                </a:lnTo>
                <a:lnTo>
                  <a:pt x="2905" y="139"/>
                </a:lnTo>
                <a:lnTo>
                  <a:pt x="2831" y="187"/>
                </a:lnTo>
                <a:lnTo>
                  <a:pt x="2762" y="239"/>
                </a:lnTo>
                <a:lnTo>
                  <a:pt x="2670" y="323"/>
                </a:lnTo>
                <a:lnTo>
                  <a:pt x="2569" y="440"/>
                </a:lnTo>
                <a:lnTo>
                  <a:pt x="2491" y="555"/>
                </a:lnTo>
                <a:lnTo>
                  <a:pt x="2437" y="660"/>
                </a:lnTo>
                <a:lnTo>
                  <a:pt x="2421" y="704"/>
                </a:lnTo>
                <a:lnTo>
                  <a:pt x="2357" y="680"/>
                </a:lnTo>
                <a:lnTo>
                  <a:pt x="2231" y="645"/>
                </a:lnTo>
                <a:lnTo>
                  <a:pt x="2106" y="630"/>
                </a:lnTo>
                <a:lnTo>
                  <a:pt x="1985" y="633"/>
                </a:lnTo>
                <a:lnTo>
                  <a:pt x="1865" y="652"/>
                </a:lnTo>
                <a:lnTo>
                  <a:pt x="1753" y="686"/>
                </a:lnTo>
                <a:lnTo>
                  <a:pt x="1644" y="734"/>
                </a:lnTo>
                <a:lnTo>
                  <a:pt x="1543" y="791"/>
                </a:lnTo>
                <a:lnTo>
                  <a:pt x="1448" y="860"/>
                </a:lnTo>
                <a:lnTo>
                  <a:pt x="1362" y="935"/>
                </a:lnTo>
                <a:lnTo>
                  <a:pt x="1286" y="1018"/>
                </a:lnTo>
                <a:lnTo>
                  <a:pt x="1220" y="1105"/>
                </a:lnTo>
                <a:lnTo>
                  <a:pt x="1165" y="1194"/>
                </a:lnTo>
                <a:lnTo>
                  <a:pt x="1123" y="1286"/>
                </a:lnTo>
                <a:lnTo>
                  <a:pt x="1094" y="1378"/>
                </a:lnTo>
                <a:lnTo>
                  <a:pt x="1079" y="1468"/>
                </a:lnTo>
                <a:lnTo>
                  <a:pt x="1077" y="1510"/>
                </a:lnTo>
                <a:lnTo>
                  <a:pt x="1023" y="1507"/>
                </a:lnTo>
                <a:lnTo>
                  <a:pt x="914" y="1512"/>
                </a:lnTo>
                <a:lnTo>
                  <a:pt x="806" y="1531"/>
                </a:lnTo>
                <a:lnTo>
                  <a:pt x="703" y="1565"/>
                </a:lnTo>
                <a:lnTo>
                  <a:pt x="603" y="1612"/>
                </a:lnTo>
                <a:lnTo>
                  <a:pt x="508" y="1670"/>
                </a:lnTo>
                <a:lnTo>
                  <a:pt x="419" y="1740"/>
                </a:lnTo>
                <a:lnTo>
                  <a:pt x="335" y="1819"/>
                </a:lnTo>
                <a:lnTo>
                  <a:pt x="259" y="1907"/>
                </a:lnTo>
                <a:lnTo>
                  <a:pt x="191" y="2004"/>
                </a:lnTo>
                <a:lnTo>
                  <a:pt x="132" y="2108"/>
                </a:lnTo>
                <a:lnTo>
                  <a:pt x="82" y="2217"/>
                </a:lnTo>
                <a:lnTo>
                  <a:pt x="44" y="2332"/>
                </a:lnTo>
                <a:lnTo>
                  <a:pt x="17" y="2450"/>
                </a:lnTo>
                <a:lnTo>
                  <a:pt x="1" y="2573"/>
                </a:lnTo>
                <a:lnTo>
                  <a:pt x="0" y="2696"/>
                </a:lnTo>
                <a:lnTo>
                  <a:pt x="5" y="2760"/>
                </a:lnTo>
                <a:lnTo>
                  <a:pt x="65" y="2768"/>
                </a:lnTo>
                <a:lnTo>
                  <a:pt x="183" y="2775"/>
                </a:lnTo>
                <a:lnTo>
                  <a:pt x="303" y="2772"/>
                </a:lnTo>
                <a:lnTo>
                  <a:pt x="424" y="2755"/>
                </a:lnTo>
                <a:lnTo>
                  <a:pt x="484" y="27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17AA9CC3-98B1-4836-A067-C7C49AFB12E2}"/>
              </a:ext>
            </a:extLst>
          </p:cNvPr>
          <p:cNvSpPr>
            <a:spLocks/>
          </p:cNvSpPr>
          <p:nvPr/>
        </p:nvSpPr>
        <p:spPr bwMode="auto">
          <a:xfrm>
            <a:off x="1042425" y="3990197"/>
            <a:ext cx="1816068" cy="1835357"/>
          </a:xfrm>
          <a:custGeom>
            <a:avLst/>
            <a:gdLst>
              <a:gd name="T0" fmla="*/ 3572 w 4897"/>
              <a:gd name="T1" fmla="*/ 1236 h 4951"/>
              <a:gd name="T2" fmla="*/ 3350 w 4897"/>
              <a:gd name="T3" fmla="*/ 1713 h 4951"/>
              <a:gd name="T4" fmla="*/ 2969 w 4897"/>
              <a:gd name="T5" fmla="*/ 1735 h 4951"/>
              <a:gd name="T6" fmla="*/ 2511 w 4897"/>
              <a:gd name="T7" fmla="*/ 1812 h 4951"/>
              <a:gd name="T8" fmla="*/ 2179 w 4897"/>
              <a:gd name="T9" fmla="*/ 2127 h 4951"/>
              <a:gd name="T10" fmla="*/ 2087 w 4897"/>
              <a:gd name="T11" fmla="*/ 2477 h 4951"/>
              <a:gd name="T12" fmla="*/ 2161 w 4897"/>
              <a:gd name="T13" fmla="*/ 2859 h 4951"/>
              <a:gd name="T14" fmla="*/ 2727 w 4897"/>
              <a:gd name="T15" fmla="*/ 2920 h 4951"/>
              <a:gd name="T16" fmla="*/ 3109 w 4897"/>
              <a:gd name="T17" fmla="*/ 3243 h 4951"/>
              <a:gd name="T18" fmla="*/ 3334 w 4897"/>
              <a:gd name="T19" fmla="*/ 3117 h 4951"/>
              <a:gd name="T20" fmla="*/ 3728 w 4897"/>
              <a:gd name="T21" fmla="*/ 3075 h 4951"/>
              <a:gd name="T22" fmla="*/ 4158 w 4897"/>
              <a:gd name="T23" fmla="*/ 3453 h 4951"/>
              <a:gd name="T24" fmla="*/ 3599 w 4897"/>
              <a:gd name="T25" fmla="*/ 3261 h 4951"/>
              <a:gd name="T26" fmla="*/ 3186 w 4897"/>
              <a:gd name="T27" fmla="*/ 3428 h 4951"/>
              <a:gd name="T28" fmla="*/ 2960 w 4897"/>
              <a:gd name="T29" fmla="*/ 3910 h 4951"/>
              <a:gd name="T30" fmla="*/ 2798 w 4897"/>
              <a:gd name="T31" fmla="*/ 4188 h 4951"/>
              <a:gd name="T32" fmla="*/ 2829 w 4897"/>
              <a:gd name="T33" fmla="*/ 3626 h 4951"/>
              <a:gd name="T34" fmla="*/ 2842 w 4897"/>
              <a:gd name="T35" fmla="*/ 3235 h 4951"/>
              <a:gd name="T36" fmla="*/ 2352 w 4897"/>
              <a:gd name="T37" fmla="*/ 3025 h 4951"/>
              <a:gd name="T38" fmla="*/ 1952 w 4897"/>
              <a:gd name="T39" fmla="*/ 3170 h 4951"/>
              <a:gd name="T40" fmla="*/ 1684 w 4897"/>
              <a:gd name="T41" fmla="*/ 3629 h 4951"/>
              <a:gd name="T42" fmla="*/ 1553 w 4897"/>
              <a:gd name="T43" fmla="*/ 3390 h 4951"/>
              <a:gd name="T44" fmla="*/ 1930 w 4897"/>
              <a:gd name="T45" fmla="*/ 2955 h 4951"/>
              <a:gd name="T46" fmla="*/ 1899 w 4897"/>
              <a:gd name="T47" fmla="*/ 2567 h 4951"/>
              <a:gd name="T48" fmla="*/ 1973 w 4897"/>
              <a:gd name="T49" fmla="*/ 2118 h 4951"/>
              <a:gd name="T50" fmla="*/ 2218 w 4897"/>
              <a:gd name="T51" fmla="*/ 1777 h 4951"/>
              <a:gd name="T52" fmla="*/ 2485 w 4897"/>
              <a:gd name="T53" fmla="*/ 1615 h 4951"/>
              <a:gd name="T54" fmla="*/ 2920 w 4897"/>
              <a:gd name="T55" fmla="*/ 1541 h 4951"/>
              <a:gd name="T56" fmla="*/ 2929 w 4897"/>
              <a:gd name="T57" fmla="*/ 1280 h 4951"/>
              <a:gd name="T58" fmla="*/ 2548 w 4897"/>
              <a:gd name="T59" fmla="*/ 978 h 4951"/>
              <a:gd name="T60" fmla="*/ 1921 w 4897"/>
              <a:gd name="T61" fmla="*/ 921 h 4951"/>
              <a:gd name="T62" fmla="*/ 1759 w 4897"/>
              <a:gd name="T63" fmla="*/ 739 h 4951"/>
              <a:gd name="T64" fmla="*/ 1652 w 4897"/>
              <a:gd name="T65" fmla="*/ 354 h 4951"/>
              <a:gd name="T66" fmla="*/ 1363 w 4897"/>
              <a:gd name="T67" fmla="*/ 85 h 4951"/>
              <a:gd name="T68" fmla="*/ 1001 w 4897"/>
              <a:gd name="T69" fmla="*/ 0 h 4951"/>
              <a:gd name="T70" fmla="*/ 400 w 4897"/>
              <a:gd name="T71" fmla="*/ 128 h 4951"/>
              <a:gd name="T72" fmla="*/ 119 w 4897"/>
              <a:gd name="T73" fmla="*/ 433 h 4951"/>
              <a:gd name="T74" fmla="*/ 0 w 4897"/>
              <a:gd name="T75" fmla="*/ 961 h 4951"/>
              <a:gd name="T76" fmla="*/ 166 w 4897"/>
              <a:gd name="T77" fmla="*/ 1520 h 4951"/>
              <a:gd name="T78" fmla="*/ 332 w 4897"/>
              <a:gd name="T79" fmla="*/ 1896 h 4951"/>
              <a:gd name="T80" fmla="*/ 394 w 4897"/>
              <a:gd name="T81" fmla="*/ 2334 h 4951"/>
              <a:gd name="T82" fmla="*/ 796 w 4897"/>
              <a:gd name="T83" fmla="*/ 2816 h 4951"/>
              <a:gd name="T84" fmla="*/ 936 w 4897"/>
              <a:gd name="T85" fmla="*/ 3380 h 4951"/>
              <a:gd name="T86" fmla="*/ 1370 w 4897"/>
              <a:gd name="T87" fmla="*/ 3935 h 4951"/>
              <a:gd name="T88" fmla="*/ 1923 w 4897"/>
              <a:gd name="T89" fmla="*/ 4189 h 4951"/>
              <a:gd name="T90" fmla="*/ 2256 w 4897"/>
              <a:gd name="T91" fmla="*/ 4318 h 4951"/>
              <a:gd name="T92" fmla="*/ 2657 w 4897"/>
              <a:gd name="T93" fmla="*/ 4677 h 4951"/>
              <a:gd name="T94" fmla="*/ 3194 w 4897"/>
              <a:gd name="T95" fmla="*/ 4900 h 4951"/>
              <a:gd name="T96" fmla="*/ 3778 w 4897"/>
              <a:gd name="T97" fmla="*/ 4943 h 4951"/>
              <a:gd name="T98" fmla="*/ 4317 w 4897"/>
              <a:gd name="T99" fmla="*/ 4762 h 4951"/>
              <a:gd name="T100" fmla="*/ 4720 w 4897"/>
              <a:gd name="T101" fmla="*/ 4312 h 4951"/>
              <a:gd name="T102" fmla="*/ 4897 w 4897"/>
              <a:gd name="T103" fmla="*/ 3551 h 4951"/>
              <a:gd name="T104" fmla="*/ 4588 w 4897"/>
              <a:gd name="T105" fmla="*/ 954 h 4951"/>
              <a:gd name="T106" fmla="*/ 3974 w 4897"/>
              <a:gd name="T107" fmla="*/ 968 h 4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897" h="4951">
                <a:moveTo>
                  <a:pt x="3916" y="991"/>
                </a:moveTo>
                <a:lnTo>
                  <a:pt x="3858" y="1017"/>
                </a:lnTo>
                <a:lnTo>
                  <a:pt x="3754" y="1078"/>
                </a:lnTo>
                <a:lnTo>
                  <a:pt x="3658" y="1152"/>
                </a:lnTo>
                <a:lnTo>
                  <a:pt x="3572" y="1236"/>
                </a:lnTo>
                <a:lnTo>
                  <a:pt x="3499" y="1330"/>
                </a:lnTo>
                <a:lnTo>
                  <a:pt x="3439" y="1432"/>
                </a:lnTo>
                <a:lnTo>
                  <a:pt x="3392" y="1540"/>
                </a:lnTo>
                <a:lnTo>
                  <a:pt x="3361" y="1655"/>
                </a:lnTo>
                <a:lnTo>
                  <a:pt x="3350" y="1713"/>
                </a:lnTo>
                <a:lnTo>
                  <a:pt x="3335" y="1834"/>
                </a:lnTo>
                <a:lnTo>
                  <a:pt x="3221" y="1790"/>
                </a:lnTo>
                <a:lnTo>
                  <a:pt x="3173" y="1772"/>
                </a:lnTo>
                <a:lnTo>
                  <a:pt x="3072" y="1747"/>
                </a:lnTo>
                <a:lnTo>
                  <a:pt x="2969" y="1735"/>
                </a:lnTo>
                <a:lnTo>
                  <a:pt x="2867" y="1733"/>
                </a:lnTo>
                <a:lnTo>
                  <a:pt x="2768" y="1740"/>
                </a:lnTo>
                <a:lnTo>
                  <a:pt x="2674" y="1757"/>
                </a:lnTo>
                <a:lnTo>
                  <a:pt x="2587" y="1781"/>
                </a:lnTo>
                <a:lnTo>
                  <a:pt x="2511" y="1812"/>
                </a:lnTo>
                <a:lnTo>
                  <a:pt x="2476" y="1829"/>
                </a:lnTo>
                <a:lnTo>
                  <a:pt x="2421" y="1861"/>
                </a:lnTo>
                <a:lnTo>
                  <a:pt x="2320" y="1941"/>
                </a:lnTo>
                <a:lnTo>
                  <a:pt x="2233" y="2040"/>
                </a:lnTo>
                <a:lnTo>
                  <a:pt x="2179" y="2127"/>
                </a:lnTo>
                <a:lnTo>
                  <a:pt x="2149" y="2189"/>
                </a:lnTo>
                <a:lnTo>
                  <a:pt x="2124" y="2256"/>
                </a:lnTo>
                <a:lnTo>
                  <a:pt x="2105" y="2326"/>
                </a:lnTo>
                <a:lnTo>
                  <a:pt x="2093" y="2399"/>
                </a:lnTo>
                <a:lnTo>
                  <a:pt x="2087" y="2477"/>
                </a:lnTo>
                <a:lnTo>
                  <a:pt x="2089" y="2557"/>
                </a:lnTo>
                <a:lnTo>
                  <a:pt x="2098" y="2640"/>
                </a:lnTo>
                <a:lnTo>
                  <a:pt x="2116" y="2726"/>
                </a:lnTo>
                <a:lnTo>
                  <a:pt x="2144" y="2814"/>
                </a:lnTo>
                <a:lnTo>
                  <a:pt x="2161" y="2859"/>
                </a:lnTo>
                <a:lnTo>
                  <a:pt x="2225" y="2845"/>
                </a:lnTo>
                <a:lnTo>
                  <a:pt x="2355" y="2833"/>
                </a:lnTo>
                <a:lnTo>
                  <a:pt x="2482" y="2842"/>
                </a:lnTo>
                <a:lnTo>
                  <a:pt x="2606" y="2871"/>
                </a:lnTo>
                <a:lnTo>
                  <a:pt x="2727" y="2920"/>
                </a:lnTo>
                <a:lnTo>
                  <a:pt x="2842" y="2989"/>
                </a:lnTo>
                <a:lnTo>
                  <a:pt x="2954" y="3077"/>
                </a:lnTo>
                <a:lnTo>
                  <a:pt x="3059" y="3183"/>
                </a:lnTo>
                <a:lnTo>
                  <a:pt x="3108" y="3244"/>
                </a:lnTo>
                <a:lnTo>
                  <a:pt x="3109" y="3243"/>
                </a:lnTo>
                <a:lnTo>
                  <a:pt x="3111" y="3241"/>
                </a:lnTo>
                <a:lnTo>
                  <a:pt x="3142" y="3218"/>
                </a:lnTo>
                <a:lnTo>
                  <a:pt x="3204" y="3178"/>
                </a:lnTo>
                <a:lnTo>
                  <a:pt x="3267" y="3144"/>
                </a:lnTo>
                <a:lnTo>
                  <a:pt x="3334" y="3117"/>
                </a:lnTo>
                <a:lnTo>
                  <a:pt x="3402" y="3095"/>
                </a:lnTo>
                <a:lnTo>
                  <a:pt x="3472" y="3079"/>
                </a:lnTo>
                <a:lnTo>
                  <a:pt x="3544" y="3072"/>
                </a:lnTo>
                <a:lnTo>
                  <a:pt x="3616" y="3068"/>
                </a:lnTo>
                <a:lnTo>
                  <a:pt x="3728" y="3075"/>
                </a:lnTo>
                <a:lnTo>
                  <a:pt x="3879" y="3107"/>
                </a:lnTo>
                <a:lnTo>
                  <a:pt x="4033" y="3162"/>
                </a:lnTo>
                <a:lnTo>
                  <a:pt x="4189" y="3244"/>
                </a:lnTo>
                <a:lnTo>
                  <a:pt x="4267" y="3295"/>
                </a:lnTo>
                <a:lnTo>
                  <a:pt x="4158" y="3453"/>
                </a:lnTo>
                <a:lnTo>
                  <a:pt x="4094" y="3411"/>
                </a:lnTo>
                <a:lnTo>
                  <a:pt x="3967" y="3344"/>
                </a:lnTo>
                <a:lnTo>
                  <a:pt x="3842" y="3297"/>
                </a:lnTo>
                <a:lnTo>
                  <a:pt x="3719" y="3269"/>
                </a:lnTo>
                <a:lnTo>
                  <a:pt x="3599" y="3261"/>
                </a:lnTo>
                <a:lnTo>
                  <a:pt x="3485" y="3274"/>
                </a:lnTo>
                <a:lnTo>
                  <a:pt x="3378" y="3306"/>
                </a:lnTo>
                <a:lnTo>
                  <a:pt x="3277" y="3358"/>
                </a:lnTo>
                <a:lnTo>
                  <a:pt x="3229" y="3393"/>
                </a:lnTo>
                <a:lnTo>
                  <a:pt x="3186" y="3428"/>
                </a:lnTo>
                <a:lnTo>
                  <a:pt x="3112" y="3508"/>
                </a:lnTo>
                <a:lnTo>
                  <a:pt x="3052" y="3599"/>
                </a:lnTo>
                <a:lnTo>
                  <a:pt x="3006" y="3698"/>
                </a:lnTo>
                <a:lnTo>
                  <a:pt x="2975" y="3803"/>
                </a:lnTo>
                <a:lnTo>
                  <a:pt x="2960" y="3910"/>
                </a:lnTo>
                <a:lnTo>
                  <a:pt x="2962" y="4019"/>
                </a:lnTo>
                <a:lnTo>
                  <a:pt x="2981" y="4125"/>
                </a:lnTo>
                <a:lnTo>
                  <a:pt x="2998" y="4177"/>
                </a:lnTo>
                <a:lnTo>
                  <a:pt x="2816" y="4242"/>
                </a:lnTo>
                <a:lnTo>
                  <a:pt x="2798" y="4188"/>
                </a:lnTo>
                <a:lnTo>
                  <a:pt x="2775" y="4076"/>
                </a:lnTo>
                <a:lnTo>
                  <a:pt x="2767" y="3962"/>
                </a:lnTo>
                <a:lnTo>
                  <a:pt x="2774" y="3848"/>
                </a:lnTo>
                <a:lnTo>
                  <a:pt x="2794" y="3736"/>
                </a:lnTo>
                <a:lnTo>
                  <a:pt x="2829" y="3626"/>
                </a:lnTo>
                <a:lnTo>
                  <a:pt x="2876" y="3523"/>
                </a:lnTo>
                <a:lnTo>
                  <a:pt x="2936" y="3425"/>
                </a:lnTo>
                <a:lnTo>
                  <a:pt x="2971" y="3380"/>
                </a:lnTo>
                <a:lnTo>
                  <a:pt x="2930" y="3327"/>
                </a:lnTo>
                <a:lnTo>
                  <a:pt x="2842" y="3235"/>
                </a:lnTo>
                <a:lnTo>
                  <a:pt x="2750" y="3160"/>
                </a:lnTo>
                <a:lnTo>
                  <a:pt x="2656" y="3101"/>
                </a:lnTo>
                <a:lnTo>
                  <a:pt x="2556" y="3059"/>
                </a:lnTo>
                <a:lnTo>
                  <a:pt x="2455" y="3033"/>
                </a:lnTo>
                <a:lnTo>
                  <a:pt x="2352" y="3025"/>
                </a:lnTo>
                <a:lnTo>
                  <a:pt x="2247" y="3035"/>
                </a:lnTo>
                <a:lnTo>
                  <a:pt x="2196" y="3048"/>
                </a:lnTo>
                <a:lnTo>
                  <a:pt x="2142" y="3064"/>
                </a:lnTo>
                <a:lnTo>
                  <a:pt x="2043" y="3109"/>
                </a:lnTo>
                <a:lnTo>
                  <a:pt x="1952" y="3170"/>
                </a:lnTo>
                <a:lnTo>
                  <a:pt x="1872" y="3244"/>
                </a:lnTo>
                <a:lnTo>
                  <a:pt x="1803" y="3328"/>
                </a:lnTo>
                <a:lnTo>
                  <a:pt x="1748" y="3422"/>
                </a:lnTo>
                <a:lnTo>
                  <a:pt x="1708" y="3523"/>
                </a:lnTo>
                <a:lnTo>
                  <a:pt x="1684" y="3629"/>
                </a:lnTo>
                <a:lnTo>
                  <a:pt x="1680" y="3683"/>
                </a:lnTo>
                <a:lnTo>
                  <a:pt x="1488" y="3673"/>
                </a:lnTo>
                <a:lnTo>
                  <a:pt x="1493" y="3615"/>
                </a:lnTo>
                <a:lnTo>
                  <a:pt x="1515" y="3501"/>
                </a:lnTo>
                <a:lnTo>
                  <a:pt x="1553" y="3390"/>
                </a:lnTo>
                <a:lnTo>
                  <a:pt x="1605" y="3285"/>
                </a:lnTo>
                <a:lnTo>
                  <a:pt x="1669" y="3188"/>
                </a:lnTo>
                <a:lnTo>
                  <a:pt x="1746" y="3100"/>
                </a:lnTo>
                <a:lnTo>
                  <a:pt x="1833" y="3022"/>
                </a:lnTo>
                <a:lnTo>
                  <a:pt x="1930" y="2955"/>
                </a:lnTo>
                <a:lnTo>
                  <a:pt x="1982" y="2928"/>
                </a:lnTo>
                <a:lnTo>
                  <a:pt x="1961" y="2875"/>
                </a:lnTo>
                <a:lnTo>
                  <a:pt x="1930" y="2770"/>
                </a:lnTo>
                <a:lnTo>
                  <a:pt x="1909" y="2667"/>
                </a:lnTo>
                <a:lnTo>
                  <a:pt x="1899" y="2567"/>
                </a:lnTo>
                <a:lnTo>
                  <a:pt x="1897" y="2470"/>
                </a:lnTo>
                <a:lnTo>
                  <a:pt x="1904" y="2377"/>
                </a:lnTo>
                <a:lnTo>
                  <a:pt x="1919" y="2286"/>
                </a:lnTo>
                <a:lnTo>
                  <a:pt x="1943" y="2199"/>
                </a:lnTo>
                <a:lnTo>
                  <a:pt x="1973" y="2118"/>
                </a:lnTo>
                <a:lnTo>
                  <a:pt x="2010" y="2039"/>
                </a:lnTo>
                <a:lnTo>
                  <a:pt x="2053" y="1966"/>
                </a:lnTo>
                <a:lnTo>
                  <a:pt x="2102" y="1897"/>
                </a:lnTo>
                <a:lnTo>
                  <a:pt x="2158" y="1834"/>
                </a:lnTo>
                <a:lnTo>
                  <a:pt x="2218" y="1777"/>
                </a:lnTo>
                <a:lnTo>
                  <a:pt x="2281" y="1725"/>
                </a:lnTo>
                <a:lnTo>
                  <a:pt x="2348" y="1680"/>
                </a:lnTo>
                <a:lnTo>
                  <a:pt x="2385" y="1660"/>
                </a:lnTo>
                <a:lnTo>
                  <a:pt x="2416" y="1643"/>
                </a:lnTo>
                <a:lnTo>
                  <a:pt x="2485" y="1615"/>
                </a:lnTo>
                <a:lnTo>
                  <a:pt x="2561" y="1589"/>
                </a:lnTo>
                <a:lnTo>
                  <a:pt x="2644" y="1568"/>
                </a:lnTo>
                <a:lnTo>
                  <a:pt x="2732" y="1553"/>
                </a:lnTo>
                <a:lnTo>
                  <a:pt x="2824" y="1543"/>
                </a:lnTo>
                <a:lnTo>
                  <a:pt x="2920" y="1541"/>
                </a:lnTo>
                <a:lnTo>
                  <a:pt x="3017" y="1546"/>
                </a:lnTo>
                <a:lnTo>
                  <a:pt x="3065" y="1553"/>
                </a:lnTo>
                <a:lnTo>
                  <a:pt x="3043" y="1490"/>
                </a:lnTo>
                <a:lnTo>
                  <a:pt x="2990" y="1378"/>
                </a:lnTo>
                <a:lnTo>
                  <a:pt x="2929" y="1280"/>
                </a:lnTo>
                <a:lnTo>
                  <a:pt x="2863" y="1196"/>
                </a:lnTo>
                <a:lnTo>
                  <a:pt x="2790" y="1125"/>
                </a:lnTo>
                <a:lnTo>
                  <a:pt x="2713" y="1065"/>
                </a:lnTo>
                <a:lnTo>
                  <a:pt x="2632" y="1016"/>
                </a:lnTo>
                <a:lnTo>
                  <a:pt x="2548" y="978"/>
                </a:lnTo>
                <a:lnTo>
                  <a:pt x="2463" y="949"/>
                </a:lnTo>
                <a:lnTo>
                  <a:pt x="2376" y="928"/>
                </a:lnTo>
                <a:lnTo>
                  <a:pt x="2245" y="910"/>
                </a:lnTo>
                <a:lnTo>
                  <a:pt x="2076" y="907"/>
                </a:lnTo>
                <a:lnTo>
                  <a:pt x="1921" y="921"/>
                </a:lnTo>
                <a:lnTo>
                  <a:pt x="1851" y="933"/>
                </a:lnTo>
                <a:lnTo>
                  <a:pt x="1690" y="961"/>
                </a:lnTo>
                <a:lnTo>
                  <a:pt x="1743" y="807"/>
                </a:lnTo>
                <a:lnTo>
                  <a:pt x="1750" y="785"/>
                </a:lnTo>
                <a:lnTo>
                  <a:pt x="1759" y="739"/>
                </a:lnTo>
                <a:lnTo>
                  <a:pt x="1761" y="663"/>
                </a:lnTo>
                <a:lnTo>
                  <a:pt x="1743" y="554"/>
                </a:lnTo>
                <a:lnTo>
                  <a:pt x="1703" y="444"/>
                </a:lnTo>
                <a:lnTo>
                  <a:pt x="1673" y="389"/>
                </a:lnTo>
                <a:lnTo>
                  <a:pt x="1652" y="354"/>
                </a:lnTo>
                <a:lnTo>
                  <a:pt x="1606" y="287"/>
                </a:lnTo>
                <a:lnTo>
                  <a:pt x="1553" y="228"/>
                </a:lnTo>
                <a:lnTo>
                  <a:pt x="1493" y="173"/>
                </a:lnTo>
                <a:lnTo>
                  <a:pt x="1431" y="125"/>
                </a:lnTo>
                <a:lnTo>
                  <a:pt x="1363" y="85"/>
                </a:lnTo>
                <a:lnTo>
                  <a:pt x="1292" y="53"/>
                </a:lnTo>
                <a:lnTo>
                  <a:pt x="1220" y="30"/>
                </a:lnTo>
                <a:lnTo>
                  <a:pt x="1182" y="20"/>
                </a:lnTo>
                <a:lnTo>
                  <a:pt x="1121" y="9"/>
                </a:lnTo>
                <a:lnTo>
                  <a:pt x="1001" y="0"/>
                </a:lnTo>
                <a:lnTo>
                  <a:pt x="880" y="5"/>
                </a:lnTo>
                <a:lnTo>
                  <a:pt x="763" y="20"/>
                </a:lnTo>
                <a:lnTo>
                  <a:pt x="651" y="44"/>
                </a:lnTo>
                <a:lnTo>
                  <a:pt x="544" y="75"/>
                </a:lnTo>
                <a:lnTo>
                  <a:pt x="400" y="128"/>
                </a:lnTo>
                <a:lnTo>
                  <a:pt x="319" y="164"/>
                </a:lnTo>
                <a:lnTo>
                  <a:pt x="286" y="194"/>
                </a:lnTo>
                <a:lnTo>
                  <a:pt x="224" y="264"/>
                </a:lnTo>
                <a:lnTo>
                  <a:pt x="168" y="343"/>
                </a:lnTo>
                <a:lnTo>
                  <a:pt x="119" y="433"/>
                </a:lnTo>
                <a:lnTo>
                  <a:pt x="78" y="529"/>
                </a:lnTo>
                <a:lnTo>
                  <a:pt x="44" y="631"/>
                </a:lnTo>
                <a:lnTo>
                  <a:pt x="19" y="737"/>
                </a:lnTo>
                <a:lnTo>
                  <a:pt x="5" y="849"/>
                </a:lnTo>
                <a:lnTo>
                  <a:pt x="0" y="961"/>
                </a:lnTo>
                <a:lnTo>
                  <a:pt x="8" y="1076"/>
                </a:lnTo>
                <a:lnTo>
                  <a:pt x="27" y="1191"/>
                </a:lnTo>
                <a:lnTo>
                  <a:pt x="60" y="1304"/>
                </a:lnTo>
                <a:lnTo>
                  <a:pt x="105" y="1414"/>
                </a:lnTo>
                <a:lnTo>
                  <a:pt x="166" y="1520"/>
                </a:lnTo>
                <a:lnTo>
                  <a:pt x="242" y="1620"/>
                </a:lnTo>
                <a:lnTo>
                  <a:pt x="333" y="1715"/>
                </a:lnTo>
                <a:lnTo>
                  <a:pt x="386" y="1759"/>
                </a:lnTo>
                <a:lnTo>
                  <a:pt x="363" y="1805"/>
                </a:lnTo>
                <a:lnTo>
                  <a:pt x="332" y="1896"/>
                </a:lnTo>
                <a:lnTo>
                  <a:pt x="317" y="1987"/>
                </a:lnTo>
                <a:lnTo>
                  <a:pt x="319" y="2077"/>
                </a:lnTo>
                <a:lnTo>
                  <a:pt x="333" y="2166"/>
                </a:lnTo>
                <a:lnTo>
                  <a:pt x="359" y="2251"/>
                </a:lnTo>
                <a:lnTo>
                  <a:pt x="394" y="2334"/>
                </a:lnTo>
                <a:lnTo>
                  <a:pt x="437" y="2413"/>
                </a:lnTo>
                <a:lnTo>
                  <a:pt x="509" y="2523"/>
                </a:lnTo>
                <a:lnTo>
                  <a:pt x="616" y="2650"/>
                </a:lnTo>
                <a:lnTo>
                  <a:pt x="717" y="2750"/>
                </a:lnTo>
                <a:lnTo>
                  <a:pt x="796" y="2816"/>
                </a:lnTo>
                <a:lnTo>
                  <a:pt x="822" y="2834"/>
                </a:lnTo>
                <a:lnTo>
                  <a:pt x="824" y="2920"/>
                </a:lnTo>
                <a:lnTo>
                  <a:pt x="845" y="3083"/>
                </a:lnTo>
                <a:lnTo>
                  <a:pt x="884" y="3236"/>
                </a:lnTo>
                <a:lnTo>
                  <a:pt x="936" y="3380"/>
                </a:lnTo>
                <a:lnTo>
                  <a:pt x="1003" y="3514"/>
                </a:lnTo>
                <a:lnTo>
                  <a:pt x="1081" y="3635"/>
                </a:lnTo>
                <a:lnTo>
                  <a:pt x="1169" y="3747"/>
                </a:lnTo>
                <a:lnTo>
                  <a:pt x="1266" y="3847"/>
                </a:lnTo>
                <a:lnTo>
                  <a:pt x="1370" y="3935"/>
                </a:lnTo>
                <a:lnTo>
                  <a:pt x="1477" y="4011"/>
                </a:lnTo>
                <a:lnTo>
                  <a:pt x="1589" y="4075"/>
                </a:lnTo>
                <a:lnTo>
                  <a:pt x="1700" y="4125"/>
                </a:lnTo>
                <a:lnTo>
                  <a:pt x="1813" y="4164"/>
                </a:lnTo>
                <a:lnTo>
                  <a:pt x="1923" y="4189"/>
                </a:lnTo>
                <a:lnTo>
                  <a:pt x="2030" y="4200"/>
                </a:lnTo>
                <a:lnTo>
                  <a:pt x="2131" y="4198"/>
                </a:lnTo>
                <a:lnTo>
                  <a:pt x="2177" y="4190"/>
                </a:lnTo>
                <a:lnTo>
                  <a:pt x="2202" y="4234"/>
                </a:lnTo>
                <a:lnTo>
                  <a:pt x="2256" y="4318"/>
                </a:lnTo>
                <a:lnTo>
                  <a:pt x="2321" y="4399"/>
                </a:lnTo>
                <a:lnTo>
                  <a:pt x="2395" y="4475"/>
                </a:lnTo>
                <a:lnTo>
                  <a:pt x="2476" y="4548"/>
                </a:lnTo>
                <a:lnTo>
                  <a:pt x="2562" y="4615"/>
                </a:lnTo>
                <a:lnTo>
                  <a:pt x="2657" y="4677"/>
                </a:lnTo>
                <a:lnTo>
                  <a:pt x="2757" y="4735"/>
                </a:lnTo>
                <a:lnTo>
                  <a:pt x="2860" y="4785"/>
                </a:lnTo>
                <a:lnTo>
                  <a:pt x="2968" y="4830"/>
                </a:lnTo>
                <a:lnTo>
                  <a:pt x="3080" y="4869"/>
                </a:lnTo>
                <a:lnTo>
                  <a:pt x="3194" y="4900"/>
                </a:lnTo>
                <a:lnTo>
                  <a:pt x="3310" y="4925"/>
                </a:lnTo>
                <a:lnTo>
                  <a:pt x="3427" y="4942"/>
                </a:lnTo>
                <a:lnTo>
                  <a:pt x="3545" y="4951"/>
                </a:lnTo>
                <a:lnTo>
                  <a:pt x="3661" y="4951"/>
                </a:lnTo>
                <a:lnTo>
                  <a:pt x="3778" y="4943"/>
                </a:lnTo>
                <a:lnTo>
                  <a:pt x="3892" y="4926"/>
                </a:lnTo>
                <a:lnTo>
                  <a:pt x="4004" y="4900"/>
                </a:lnTo>
                <a:lnTo>
                  <a:pt x="4113" y="4864"/>
                </a:lnTo>
                <a:lnTo>
                  <a:pt x="4218" y="4819"/>
                </a:lnTo>
                <a:lnTo>
                  <a:pt x="4317" y="4762"/>
                </a:lnTo>
                <a:lnTo>
                  <a:pt x="4411" y="4696"/>
                </a:lnTo>
                <a:lnTo>
                  <a:pt x="4500" y="4617"/>
                </a:lnTo>
                <a:lnTo>
                  <a:pt x="4580" y="4527"/>
                </a:lnTo>
                <a:lnTo>
                  <a:pt x="4654" y="4426"/>
                </a:lnTo>
                <a:lnTo>
                  <a:pt x="4720" y="4312"/>
                </a:lnTo>
                <a:lnTo>
                  <a:pt x="4776" y="4186"/>
                </a:lnTo>
                <a:lnTo>
                  <a:pt x="4823" y="4048"/>
                </a:lnTo>
                <a:lnTo>
                  <a:pt x="4859" y="3896"/>
                </a:lnTo>
                <a:lnTo>
                  <a:pt x="4884" y="3730"/>
                </a:lnTo>
                <a:lnTo>
                  <a:pt x="4897" y="3551"/>
                </a:lnTo>
                <a:lnTo>
                  <a:pt x="4897" y="3455"/>
                </a:lnTo>
                <a:lnTo>
                  <a:pt x="4897" y="1087"/>
                </a:lnTo>
                <a:lnTo>
                  <a:pt x="4837" y="1052"/>
                </a:lnTo>
                <a:lnTo>
                  <a:pt x="4713" y="995"/>
                </a:lnTo>
                <a:lnTo>
                  <a:pt x="4588" y="954"/>
                </a:lnTo>
                <a:lnTo>
                  <a:pt x="4464" y="926"/>
                </a:lnTo>
                <a:lnTo>
                  <a:pt x="4338" y="915"/>
                </a:lnTo>
                <a:lnTo>
                  <a:pt x="4215" y="917"/>
                </a:lnTo>
                <a:lnTo>
                  <a:pt x="4093" y="936"/>
                </a:lnTo>
                <a:lnTo>
                  <a:pt x="3974" y="968"/>
                </a:lnTo>
                <a:lnTo>
                  <a:pt x="3916" y="9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BFC124F-C1FB-4856-8D02-BFCD4CACBADC}"/>
              </a:ext>
            </a:extLst>
          </p:cNvPr>
          <p:cNvSpPr>
            <a:spLocks/>
          </p:cNvSpPr>
          <p:nvPr/>
        </p:nvSpPr>
        <p:spPr bwMode="auto">
          <a:xfrm>
            <a:off x="2996479" y="4025806"/>
            <a:ext cx="1795296" cy="1761172"/>
          </a:xfrm>
          <a:custGeom>
            <a:avLst/>
            <a:gdLst>
              <a:gd name="T0" fmla="*/ 4287 w 4838"/>
              <a:gd name="T1" fmla="*/ 174 h 4745"/>
              <a:gd name="T2" fmla="*/ 3818 w 4838"/>
              <a:gd name="T3" fmla="*/ 301 h 4745"/>
              <a:gd name="T4" fmla="*/ 3447 w 4838"/>
              <a:gd name="T5" fmla="*/ 261 h 4745"/>
              <a:gd name="T6" fmla="*/ 3257 w 4838"/>
              <a:gd name="T7" fmla="*/ 585 h 4745"/>
              <a:gd name="T8" fmla="*/ 2944 w 4838"/>
              <a:gd name="T9" fmla="*/ 875 h 4745"/>
              <a:gd name="T10" fmla="*/ 2420 w 4838"/>
              <a:gd name="T11" fmla="*/ 998 h 4745"/>
              <a:gd name="T12" fmla="*/ 1891 w 4838"/>
              <a:gd name="T13" fmla="*/ 909 h 4745"/>
              <a:gd name="T14" fmla="*/ 1766 w 4838"/>
              <a:gd name="T15" fmla="*/ 990 h 4745"/>
              <a:gd name="T16" fmla="*/ 1269 w 4838"/>
              <a:gd name="T17" fmla="*/ 1150 h 4745"/>
              <a:gd name="T18" fmla="*/ 775 w 4838"/>
              <a:gd name="T19" fmla="*/ 1133 h 4745"/>
              <a:gd name="T20" fmla="*/ 287 w 4838"/>
              <a:gd name="T21" fmla="*/ 933 h 4745"/>
              <a:gd name="T22" fmla="*/ 22 w 4838"/>
              <a:gd name="T23" fmla="*/ 2755 h 4745"/>
              <a:gd name="T24" fmla="*/ 317 w 4838"/>
              <a:gd name="T25" fmla="*/ 3160 h 4745"/>
              <a:gd name="T26" fmla="*/ 644 w 4838"/>
              <a:gd name="T27" fmla="*/ 3307 h 4745"/>
              <a:gd name="T28" fmla="*/ 1109 w 4838"/>
              <a:gd name="T29" fmla="*/ 3298 h 4745"/>
              <a:gd name="T30" fmla="*/ 1151 w 4838"/>
              <a:gd name="T31" fmla="*/ 2952 h 4745"/>
              <a:gd name="T32" fmla="*/ 1460 w 4838"/>
              <a:gd name="T33" fmla="*/ 2736 h 4745"/>
              <a:gd name="T34" fmla="*/ 1297 w 4838"/>
              <a:gd name="T35" fmla="*/ 3241 h 4745"/>
              <a:gd name="T36" fmla="*/ 1416 w 4838"/>
              <a:gd name="T37" fmla="*/ 3619 h 4745"/>
              <a:gd name="T38" fmla="*/ 1493 w 4838"/>
              <a:gd name="T39" fmla="*/ 3965 h 4745"/>
              <a:gd name="T40" fmla="*/ 1164 w 4838"/>
              <a:gd name="T41" fmla="*/ 3543 h 4745"/>
              <a:gd name="T42" fmla="*/ 757 w 4838"/>
              <a:gd name="T43" fmla="*/ 3514 h 4745"/>
              <a:gd name="T44" fmla="*/ 276 w 4838"/>
              <a:gd name="T45" fmla="*/ 3362 h 4745"/>
              <a:gd name="T46" fmla="*/ 24 w 4838"/>
              <a:gd name="T47" fmla="*/ 3133 h 4745"/>
              <a:gd name="T48" fmla="*/ 37 w 4838"/>
              <a:gd name="T49" fmla="*/ 3702 h 4745"/>
              <a:gd name="T50" fmla="*/ 312 w 4838"/>
              <a:gd name="T51" fmla="*/ 4327 h 4745"/>
              <a:gd name="T52" fmla="*/ 775 w 4838"/>
              <a:gd name="T53" fmla="*/ 4660 h 4745"/>
              <a:gd name="T54" fmla="*/ 1336 w 4838"/>
              <a:gd name="T55" fmla="*/ 4744 h 4745"/>
              <a:gd name="T56" fmla="*/ 1905 w 4838"/>
              <a:gd name="T57" fmla="*/ 4626 h 4745"/>
              <a:gd name="T58" fmla="*/ 2392 w 4838"/>
              <a:gd name="T59" fmla="*/ 4346 h 4745"/>
              <a:gd name="T60" fmla="*/ 2687 w 4838"/>
              <a:gd name="T61" fmla="*/ 3994 h 4745"/>
              <a:gd name="T62" fmla="*/ 2833 w 4838"/>
              <a:gd name="T63" fmla="*/ 3679 h 4745"/>
              <a:gd name="T64" fmla="*/ 2862 w 4838"/>
              <a:gd name="T65" fmla="*/ 3321 h 4745"/>
              <a:gd name="T66" fmla="*/ 2631 w 4838"/>
              <a:gd name="T67" fmla="*/ 2784 h 4745"/>
              <a:gd name="T68" fmla="*/ 2309 w 4838"/>
              <a:gd name="T69" fmla="*/ 2626 h 4745"/>
              <a:gd name="T70" fmla="*/ 1906 w 4838"/>
              <a:gd name="T71" fmla="*/ 2880 h 4745"/>
              <a:gd name="T72" fmla="*/ 1914 w 4838"/>
              <a:gd name="T73" fmla="*/ 2672 h 4745"/>
              <a:gd name="T74" fmla="*/ 2331 w 4838"/>
              <a:gd name="T75" fmla="*/ 2275 h 4745"/>
              <a:gd name="T76" fmla="*/ 2421 w 4838"/>
              <a:gd name="T77" fmla="*/ 1709 h 4745"/>
              <a:gd name="T78" fmla="*/ 2611 w 4838"/>
              <a:gd name="T79" fmla="*/ 1926 h 4745"/>
              <a:gd name="T80" fmla="*/ 2558 w 4838"/>
              <a:gd name="T81" fmla="*/ 2428 h 4745"/>
              <a:gd name="T82" fmla="*/ 2989 w 4838"/>
              <a:gd name="T83" fmla="*/ 3038 h 4745"/>
              <a:gd name="T84" fmla="*/ 3053 w 4838"/>
              <a:gd name="T85" fmla="*/ 3501 h 4745"/>
              <a:gd name="T86" fmla="*/ 2989 w 4838"/>
              <a:gd name="T87" fmla="*/ 3982 h 4745"/>
              <a:gd name="T88" fmla="*/ 3674 w 4838"/>
              <a:gd name="T89" fmla="*/ 3563 h 4745"/>
              <a:gd name="T90" fmla="*/ 3930 w 4838"/>
              <a:gd name="T91" fmla="*/ 3150 h 4745"/>
              <a:gd name="T92" fmla="*/ 4003 w 4838"/>
              <a:gd name="T93" fmla="*/ 2852 h 4745"/>
              <a:gd name="T94" fmla="*/ 3953 w 4838"/>
              <a:gd name="T95" fmla="*/ 2265 h 4745"/>
              <a:gd name="T96" fmla="*/ 3713 w 4838"/>
              <a:gd name="T97" fmla="*/ 1898 h 4745"/>
              <a:gd name="T98" fmla="*/ 3099 w 4838"/>
              <a:gd name="T99" fmla="*/ 1576 h 4745"/>
              <a:gd name="T100" fmla="*/ 3476 w 4838"/>
              <a:gd name="T101" fmla="*/ 1513 h 4745"/>
              <a:gd name="T102" fmla="*/ 4029 w 4838"/>
              <a:gd name="T103" fmla="*/ 1989 h 4745"/>
              <a:gd name="T104" fmla="*/ 4193 w 4838"/>
              <a:gd name="T105" fmla="*/ 2447 h 4745"/>
              <a:gd name="T106" fmla="*/ 4448 w 4838"/>
              <a:gd name="T107" fmla="*/ 2161 h 4745"/>
              <a:gd name="T108" fmla="*/ 4517 w 4838"/>
              <a:gd name="T109" fmla="*/ 1755 h 4745"/>
              <a:gd name="T110" fmla="*/ 4602 w 4838"/>
              <a:gd name="T111" fmla="*/ 1452 h 4745"/>
              <a:gd name="T112" fmla="*/ 4832 w 4838"/>
              <a:gd name="T113" fmla="*/ 904 h 4745"/>
              <a:gd name="T114" fmla="*/ 4754 w 4838"/>
              <a:gd name="T115" fmla="*/ 357 h 4745"/>
              <a:gd name="T116" fmla="*/ 4505 w 4838"/>
              <a:gd name="T117" fmla="*/ 0 h 4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38" h="4745">
                <a:moveTo>
                  <a:pt x="4505" y="0"/>
                </a:moveTo>
                <a:lnTo>
                  <a:pt x="4478" y="27"/>
                </a:lnTo>
                <a:lnTo>
                  <a:pt x="4421" y="81"/>
                </a:lnTo>
                <a:lnTo>
                  <a:pt x="4357" y="130"/>
                </a:lnTo>
                <a:lnTo>
                  <a:pt x="4287" y="174"/>
                </a:lnTo>
                <a:lnTo>
                  <a:pt x="4251" y="195"/>
                </a:lnTo>
                <a:lnTo>
                  <a:pt x="4189" y="226"/>
                </a:lnTo>
                <a:lnTo>
                  <a:pt x="4064" y="269"/>
                </a:lnTo>
                <a:lnTo>
                  <a:pt x="3940" y="292"/>
                </a:lnTo>
                <a:lnTo>
                  <a:pt x="3818" y="301"/>
                </a:lnTo>
                <a:lnTo>
                  <a:pt x="3761" y="300"/>
                </a:lnTo>
                <a:lnTo>
                  <a:pt x="3713" y="298"/>
                </a:lnTo>
                <a:lnTo>
                  <a:pt x="3620" y="292"/>
                </a:lnTo>
                <a:lnTo>
                  <a:pt x="3532" y="279"/>
                </a:lnTo>
                <a:lnTo>
                  <a:pt x="3447" y="261"/>
                </a:lnTo>
                <a:lnTo>
                  <a:pt x="3408" y="249"/>
                </a:lnTo>
                <a:lnTo>
                  <a:pt x="3392" y="302"/>
                </a:lnTo>
                <a:lnTo>
                  <a:pt x="3354" y="405"/>
                </a:lnTo>
                <a:lnTo>
                  <a:pt x="3309" y="499"/>
                </a:lnTo>
                <a:lnTo>
                  <a:pt x="3257" y="585"/>
                </a:lnTo>
                <a:lnTo>
                  <a:pt x="3200" y="664"/>
                </a:lnTo>
                <a:lnTo>
                  <a:pt x="3135" y="734"/>
                </a:lnTo>
                <a:lnTo>
                  <a:pt x="3064" y="797"/>
                </a:lnTo>
                <a:lnTo>
                  <a:pt x="2986" y="852"/>
                </a:lnTo>
                <a:lnTo>
                  <a:pt x="2944" y="875"/>
                </a:lnTo>
                <a:lnTo>
                  <a:pt x="2880" y="909"/>
                </a:lnTo>
                <a:lnTo>
                  <a:pt x="2747" y="955"/>
                </a:lnTo>
                <a:lnTo>
                  <a:pt x="2614" y="985"/>
                </a:lnTo>
                <a:lnTo>
                  <a:pt x="2483" y="998"/>
                </a:lnTo>
                <a:lnTo>
                  <a:pt x="2420" y="998"/>
                </a:lnTo>
                <a:lnTo>
                  <a:pt x="2366" y="998"/>
                </a:lnTo>
                <a:lnTo>
                  <a:pt x="2267" y="990"/>
                </a:lnTo>
                <a:lnTo>
                  <a:pt x="2131" y="972"/>
                </a:lnTo>
                <a:lnTo>
                  <a:pt x="1930" y="923"/>
                </a:lnTo>
                <a:lnTo>
                  <a:pt x="1891" y="909"/>
                </a:lnTo>
                <a:lnTo>
                  <a:pt x="1895" y="900"/>
                </a:lnTo>
                <a:lnTo>
                  <a:pt x="1892" y="901"/>
                </a:lnTo>
                <a:lnTo>
                  <a:pt x="1889" y="904"/>
                </a:lnTo>
                <a:lnTo>
                  <a:pt x="1849" y="935"/>
                </a:lnTo>
                <a:lnTo>
                  <a:pt x="1766" y="990"/>
                </a:lnTo>
                <a:lnTo>
                  <a:pt x="1677" y="1038"/>
                </a:lnTo>
                <a:lnTo>
                  <a:pt x="1582" y="1079"/>
                </a:lnTo>
                <a:lnTo>
                  <a:pt x="1484" y="1110"/>
                </a:lnTo>
                <a:lnTo>
                  <a:pt x="1379" y="1134"/>
                </a:lnTo>
                <a:lnTo>
                  <a:pt x="1269" y="1150"/>
                </a:lnTo>
                <a:lnTo>
                  <a:pt x="1153" y="1158"/>
                </a:lnTo>
                <a:lnTo>
                  <a:pt x="1094" y="1159"/>
                </a:lnTo>
                <a:lnTo>
                  <a:pt x="1017" y="1158"/>
                </a:lnTo>
                <a:lnTo>
                  <a:pt x="858" y="1145"/>
                </a:lnTo>
                <a:lnTo>
                  <a:pt x="775" y="1133"/>
                </a:lnTo>
                <a:lnTo>
                  <a:pt x="715" y="1123"/>
                </a:lnTo>
                <a:lnTo>
                  <a:pt x="600" y="1090"/>
                </a:lnTo>
                <a:lnTo>
                  <a:pt x="490" y="1048"/>
                </a:lnTo>
                <a:lnTo>
                  <a:pt x="386" y="994"/>
                </a:lnTo>
                <a:lnTo>
                  <a:pt x="287" y="933"/>
                </a:lnTo>
                <a:lnTo>
                  <a:pt x="197" y="866"/>
                </a:lnTo>
                <a:lnTo>
                  <a:pt x="72" y="760"/>
                </a:lnTo>
                <a:lnTo>
                  <a:pt x="0" y="688"/>
                </a:lnTo>
                <a:lnTo>
                  <a:pt x="0" y="2695"/>
                </a:lnTo>
                <a:lnTo>
                  <a:pt x="22" y="2755"/>
                </a:lnTo>
                <a:lnTo>
                  <a:pt x="84" y="2884"/>
                </a:lnTo>
                <a:lnTo>
                  <a:pt x="147" y="2981"/>
                </a:lnTo>
                <a:lnTo>
                  <a:pt x="197" y="3045"/>
                </a:lnTo>
                <a:lnTo>
                  <a:pt x="254" y="3104"/>
                </a:lnTo>
                <a:lnTo>
                  <a:pt x="317" y="3160"/>
                </a:lnTo>
                <a:lnTo>
                  <a:pt x="354" y="3185"/>
                </a:lnTo>
                <a:lnTo>
                  <a:pt x="390" y="3209"/>
                </a:lnTo>
                <a:lnTo>
                  <a:pt x="469" y="3251"/>
                </a:lnTo>
                <a:lnTo>
                  <a:pt x="554" y="3283"/>
                </a:lnTo>
                <a:lnTo>
                  <a:pt x="644" y="3307"/>
                </a:lnTo>
                <a:lnTo>
                  <a:pt x="738" y="3321"/>
                </a:lnTo>
                <a:lnTo>
                  <a:pt x="838" y="3326"/>
                </a:lnTo>
                <a:lnTo>
                  <a:pt x="942" y="3322"/>
                </a:lnTo>
                <a:lnTo>
                  <a:pt x="1052" y="3308"/>
                </a:lnTo>
                <a:lnTo>
                  <a:pt x="1109" y="3298"/>
                </a:lnTo>
                <a:lnTo>
                  <a:pt x="1107" y="3263"/>
                </a:lnTo>
                <a:lnTo>
                  <a:pt x="1107" y="3190"/>
                </a:lnTo>
                <a:lnTo>
                  <a:pt x="1114" y="3114"/>
                </a:lnTo>
                <a:lnTo>
                  <a:pt x="1129" y="3034"/>
                </a:lnTo>
                <a:lnTo>
                  <a:pt x="1151" y="2952"/>
                </a:lnTo>
                <a:lnTo>
                  <a:pt x="1182" y="2865"/>
                </a:lnTo>
                <a:lnTo>
                  <a:pt x="1222" y="2775"/>
                </a:lnTo>
                <a:lnTo>
                  <a:pt x="1271" y="2683"/>
                </a:lnTo>
                <a:lnTo>
                  <a:pt x="1300" y="2635"/>
                </a:lnTo>
                <a:lnTo>
                  <a:pt x="1460" y="2736"/>
                </a:lnTo>
                <a:lnTo>
                  <a:pt x="1423" y="2800"/>
                </a:lnTo>
                <a:lnTo>
                  <a:pt x="1363" y="2922"/>
                </a:lnTo>
                <a:lnTo>
                  <a:pt x="1324" y="3036"/>
                </a:lnTo>
                <a:lnTo>
                  <a:pt x="1302" y="3142"/>
                </a:lnTo>
                <a:lnTo>
                  <a:pt x="1297" y="3241"/>
                </a:lnTo>
                <a:lnTo>
                  <a:pt x="1304" y="3333"/>
                </a:lnTo>
                <a:lnTo>
                  <a:pt x="1320" y="3416"/>
                </a:lnTo>
                <a:lnTo>
                  <a:pt x="1348" y="3492"/>
                </a:lnTo>
                <a:lnTo>
                  <a:pt x="1380" y="3559"/>
                </a:lnTo>
                <a:lnTo>
                  <a:pt x="1416" y="3619"/>
                </a:lnTo>
                <a:lnTo>
                  <a:pt x="1475" y="3696"/>
                </a:lnTo>
                <a:lnTo>
                  <a:pt x="1581" y="3794"/>
                </a:lnTo>
                <a:lnTo>
                  <a:pt x="1606" y="3811"/>
                </a:lnTo>
                <a:lnTo>
                  <a:pt x="1503" y="3970"/>
                </a:lnTo>
                <a:lnTo>
                  <a:pt x="1493" y="3965"/>
                </a:lnTo>
                <a:lnTo>
                  <a:pt x="1415" y="3900"/>
                </a:lnTo>
                <a:lnTo>
                  <a:pt x="1330" y="3812"/>
                </a:lnTo>
                <a:lnTo>
                  <a:pt x="1270" y="3736"/>
                </a:lnTo>
                <a:lnTo>
                  <a:pt x="1213" y="3646"/>
                </a:lnTo>
                <a:lnTo>
                  <a:pt x="1164" y="3543"/>
                </a:lnTo>
                <a:lnTo>
                  <a:pt x="1144" y="3484"/>
                </a:lnTo>
                <a:lnTo>
                  <a:pt x="1065" y="3498"/>
                </a:lnTo>
                <a:lnTo>
                  <a:pt x="913" y="3514"/>
                </a:lnTo>
                <a:lnTo>
                  <a:pt x="841" y="3515"/>
                </a:lnTo>
                <a:lnTo>
                  <a:pt x="757" y="3514"/>
                </a:lnTo>
                <a:lnTo>
                  <a:pt x="596" y="3492"/>
                </a:lnTo>
                <a:lnTo>
                  <a:pt x="483" y="3461"/>
                </a:lnTo>
                <a:lnTo>
                  <a:pt x="412" y="3434"/>
                </a:lnTo>
                <a:lnTo>
                  <a:pt x="343" y="3400"/>
                </a:lnTo>
                <a:lnTo>
                  <a:pt x="276" y="3362"/>
                </a:lnTo>
                <a:lnTo>
                  <a:pt x="245" y="3340"/>
                </a:lnTo>
                <a:lnTo>
                  <a:pt x="207" y="3314"/>
                </a:lnTo>
                <a:lnTo>
                  <a:pt x="140" y="3257"/>
                </a:lnTo>
                <a:lnTo>
                  <a:pt x="79" y="3197"/>
                </a:lnTo>
                <a:lnTo>
                  <a:pt x="24" y="3133"/>
                </a:lnTo>
                <a:lnTo>
                  <a:pt x="0" y="3101"/>
                </a:lnTo>
                <a:lnTo>
                  <a:pt x="0" y="3266"/>
                </a:lnTo>
                <a:lnTo>
                  <a:pt x="1" y="3361"/>
                </a:lnTo>
                <a:lnTo>
                  <a:pt x="14" y="3539"/>
                </a:lnTo>
                <a:lnTo>
                  <a:pt x="37" y="3702"/>
                </a:lnTo>
                <a:lnTo>
                  <a:pt x="74" y="3852"/>
                </a:lnTo>
                <a:lnTo>
                  <a:pt x="119" y="3990"/>
                </a:lnTo>
                <a:lnTo>
                  <a:pt x="175" y="4114"/>
                </a:lnTo>
                <a:lnTo>
                  <a:pt x="239" y="4227"/>
                </a:lnTo>
                <a:lnTo>
                  <a:pt x="312" y="4327"/>
                </a:lnTo>
                <a:lnTo>
                  <a:pt x="392" y="4415"/>
                </a:lnTo>
                <a:lnTo>
                  <a:pt x="481" y="4493"/>
                </a:lnTo>
                <a:lnTo>
                  <a:pt x="574" y="4559"/>
                </a:lnTo>
                <a:lnTo>
                  <a:pt x="672" y="4614"/>
                </a:lnTo>
                <a:lnTo>
                  <a:pt x="775" y="4660"/>
                </a:lnTo>
                <a:lnTo>
                  <a:pt x="882" y="4695"/>
                </a:lnTo>
                <a:lnTo>
                  <a:pt x="993" y="4721"/>
                </a:lnTo>
                <a:lnTo>
                  <a:pt x="1105" y="4738"/>
                </a:lnTo>
                <a:lnTo>
                  <a:pt x="1221" y="4745"/>
                </a:lnTo>
                <a:lnTo>
                  <a:pt x="1336" y="4744"/>
                </a:lnTo>
                <a:lnTo>
                  <a:pt x="1453" y="4736"/>
                </a:lnTo>
                <a:lnTo>
                  <a:pt x="1568" y="4719"/>
                </a:lnTo>
                <a:lnTo>
                  <a:pt x="1682" y="4695"/>
                </a:lnTo>
                <a:lnTo>
                  <a:pt x="1795" y="4664"/>
                </a:lnTo>
                <a:lnTo>
                  <a:pt x="1905" y="4626"/>
                </a:lnTo>
                <a:lnTo>
                  <a:pt x="2013" y="4582"/>
                </a:lnTo>
                <a:lnTo>
                  <a:pt x="2115" y="4532"/>
                </a:lnTo>
                <a:lnTo>
                  <a:pt x="2213" y="4474"/>
                </a:lnTo>
                <a:lnTo>
                  <a:pt x="2305" y="4414"/>
                </a:lnTo>
                <a:lnTo>
                  <a:pt x="2392" y="4346"/>
                </a:lnTo>
                <a:lnTo>
                  <a:pt x="2473" y="4275"/>
                </a:lnTo>
                <a:lnTo>
                  <a:pt x="2544" y="4200"/>
                </a:lnTo>
                <a:lnTo>
                  <a:pt x="2609" y="4121"/>
                </a:lnTo>
                <a:lnTo>
                  <a:pt x="2663" y="4036"/>
                </a:lnTo>
                <a:lnTo>
                  <a:pt x="2687" y="3994"/>
                </a:lnTo>
                <a:lnTo>
                  <a:pt x="2693" y="3995"/>
                </a:lnTo>
                <a:lnTo>
                  <a:pt x="2700" y="3996"/>
                </a:lnTo>
                <a:lnTo>
                  <a:pt x="2735" y="3934"/>
                </a:lnTo>
                <a:lnTo>
                  <a:pt x="2797" y="3795"/>
                </a:lnTo>
                <a:lnTo>
                  <a:pt x="2833" y="3679"/>
                </a:lnTo>
                <a:lnTo>
                  <a:pt x="2851" y="3596"/>
                </a:lnTo>
                <a:lnTo>
                  <a:pt x="2863" y="3510"/>
                </a:lnTo>
                <a:lnTo>
                  <a:pt x="2867" y="3422"/>
                </a:lnTo>
                <a:lnTo>
                  <a:pt x="2865" y="3377"/>
                </a:lnTo>
                <a:lnTo>
                  <a:pt x="2862" y="3321"/>
                </a:lnTo>
                <a:lnTo>
                  <a:pt x="2842" y="3209"/>
                </a:lnTo>
                <a:lnTo>
                  <a:pt x="2810" y="3101"/>
                </a:lnTo>
                <a:lnTo>
                  <a:pt x="2763" y="2993"/>
                </a:lnTo>
                <a:lnTo>
                  <a:pt x="2705" y="2888"/>
                </a:lnTo>
                <a:lnTo>
                  <a:pt x="2631" y="2784"/>
                </a:lnTo>
                <a:lnTo>
                  <a:pt x="2545" y="2682"/>
                </a:lnTo>
                <a:lnTo>
                  <a:pt x="2447" y="2582"/>
                </a:lnTo>
                <a:lnTo>
                  <a:pt x="2391" y="2533"/>
                </a:lnTo>
                <a:lnTo>
                  <a:pt x="2366" y="2565"/>
                </a:lnTo>
                <a:lnTo>
                  <a:pt x="2309" y="2626"/>
                </a:lnTo>
                <a:lnTo>
                  <a:pt x="2246" y="2685"/>
                </a:lnTo>
                <a:lnTo>
                  <a:pt x="2175" y="2740"/>
                </a:lnTo>
                <a:lnTo>
                  <a:pt x="2094" y="2791"/>
                </a:lnTo>
                <a:lnTo>
                  <a:pt x="2005" y="2837"/>
                </a:lnTo>
                <a:lnTo>
                  <a:pt x="1906" y="2880"/>
                </a:lnTo>
                <a:lnTo>
                  <a:pt x="1797" y="2917"/>
                </a:lnTo>
                <a:lnTo>
                  <a:pt x="1739" y="2932"/>
                </a:lnTo>
                <a:lnTo>
                  <a:pt x="1692" y="2748"/>
                </a:lnTo>
                <a:lnTo>
                  <a:pt x="1773" y="2726"/>
                </a:lnTo>
                <a:lnTo>
                  <a:pt x="1914" y="2672"/>
                </a:lnTo>
                <a:lnTo>
                  <a:pt x="2033" y="2605"/>
                </a:lnTo>
                <a:lnTo>
                  <a:pt x="2133" y="2532"/>
                </a:lnTo>
                <a:lnTo>
                  <a:pt x="2216" y="2450"/>
                </a:lnTo>
                <a:lnTo>
                  <a:pt x="2281" y="2363"/>
                </a:lnTo>
                <a:lnTo>
                  <a:pt x="2331" y="2275"/>
                </a:lnTo>
                <a:lnTo>
                  <a:pt x="2370" y="2184"/>
                </a:lnTo>
                <a:lnTo>
                  <a:pt x="2398" y="2095"/>
                </a:lnTo>
                <a:lnTo>
                  <a:pt x="2414" y="2009"/>
                </a:lnTo>
                <a:lnTo>
                  <a:pt x="2427" y="1890"/>
                </a:lnTo>
                <a:lnTo>
                  <a:pt x="2421" y="1709"/>
                </a:lnTo>
                <a:lnTo>
                  <a:pt x="2414" y="1671"/>
                </a:lnTo>
                <a:lnTo>
                  <a:pt x="2600" y="1635"/>
                </a:lnTo>
                <a:lnTo>
                  <a:pt x="2602" y="1649"/>
                </a:lnTo>
                <a:lnTo>
                  <a:pt x="2614" y="1773"/>
                </a:lnTo>
                <a:lnTo>
                  <a:pt x="2611" y="1926"/>
                </a:lnTo>
                <a:lnTo>
                  <a:pt x="2597" y="2044"/>
                </a:lnTo>
                <a:lnTo>
                  <a:pt x="2570" y="2171"/>
                </a:lnTo>
                <a:lnTo>
                  <a:pt x="2525" y="2305"/>
                </a:lnTo>
                <a:lnTo>
                  <a:pt x="2493" y="2371"/>
                </a:lnTo>
                <a:lnTo>
                  <a:pt x="2558" y="2428"/>
                </a:lnTo>
                <a:lnTo>
                  <a:pt x="2676" y="2545"/>
                </a:lnTo>
                <a:lnTo>
                  <a:pt x="2777" y="2664"/>
                </a:lnTo>
                <a:lnTo>
                  <a:pt x="2864" y="2786"/>
                </a:lnTo>
                <a:lnTo>
                  <a:pt x="2934" y="2910"/>
                </a:lnTo>
                <a:lnTo>
                  <a:pt x="2989" y="3038"/>
                </a:lnTo>
                <a:lnTo>
                  <a:pt x="3027" y="3168"/>
                </a:lnTo>
                <a:lnTo>
                  <a:pt x="3051" y="3301"/>
                </a:lnTo>
                <a:lnTo>
                  <a:pt x="3055" y="3369"/>
                </a:lnTo>
                <a:lnTo>
                  <a:pt x="3056" y="3414"/>
                </a:lnTo>
                <a:lnTo>
                  <a:pt x="3053" y="3501"/>
                </a:lnTo>
                <a:lnTo>
                  <a:pt x="3039" y="3628"/>
                </a:lnTo>
                <a:lnTo>
                  <a:pt x="3000" y="3786"/>
                </a:lnTo>
                <a:lnTo>
                  <a:pt x="2947" y="3929"/>
                </a:lnTo>
                <a:lnTo>
                  <a:pt x="2916" y="3995"/>
                </a:lnTo>
                <a:lnTo>
                  <a:pt x="2989" y="3982"/>
                </a:lnTo>
                <a:lnTo>
                  <a:pt x="3139" y="3937"/>
                </a:lnTo>
                <a:lnTo>
                  <a:pt x="3289" y="3868"/>
                </a:lnTo>
                <a:lnTo>
                  <a:pt x="3437" y="3777"/>
                </a:lnTo>
                <a:lnTo>
                  <a:pt x="3577" y="3663"/>
                </a:lnTo>
                <a:lnTo>
                  <a:pt x="3674" y="3563"/>
                </a:lnTo>
                <a:lnTo>
                  <a:pt x="3735" y="3491"/>
                </a:lnTo>
                <a:lnTo>
                  <a:pt x="3791" y="3413"/>
                </a:lnTo>
                <a:lnTo>
                  <a:pt x="3843" y="3330"/>
                </a:lnTo>
                <a:lnTo>
                  <a:pt x="3889" y="3243"/>
                </a:lnTo>
                <a:lnTo>
                  <a:pt x="3930" y="3150"/>
                </a:lnTo>
                <a:lnTo>
                  <a:pt x="3948" y="3102"/>
                </a:lnTo>
                <a:lnTo>
                  <a:pt x="3945" y="3102"/>
                </a:lnTo>
                <a:lnTo>
                  <a:pt x="3952" y="3084"/>
                </a:lnTo>
                <a:lnTo>
                  <a:pt x="3983" y="2966"/>
                </a:lnTo>
                <a:lnTo>
                  <a:pt x="4003" y="2852"/>
                </a:lnTo>
                <a:lnTo>
                  <a:pt x="4016" y="2713"/>
                </a:lnTo>
                <a:lnTo>
                  <a:pt x="4014" y="2558"/>
                </a:lnTo>
                <a:lnTo>
                  <a:pt x="3998" y="2433"/>
                </a:lnTo>
                <a:lnTo>
                  <a:pt x="3979" y="2349"/>
                </a:lnTo>
                <a:lnTo>
                  <a:pt x="3953" y="2265"/>
                </a:lnTo>
                <a:lnTo>
                  <a:pt x="3918" y="2180"/>
                </a:lnTo>
                <a:lnTo>
                  <a:pt x="3897" y="2139"/>
                </a:lnTo>
                <a:lnTo>
                  <a:pt x="3867" y="2086"/>
                </a:lnTo>
                <a:lnTo>
                  <a:pt x="3796" y="1989"/>
                </a:lnTo>
                <a:lnTo>
                  <a:pt x="3713" y="1898"/>
                </a:lnTo>
                <a:lnTo>
                  <a:pt x="3616" y="1817"/>
                </a:lnTo>
                <a:lnTo>
                  <a:pt x="3506" y="1744"/>
                </a:lnTo>
                <a:lnTo>
                  <a:pt x="3383" y="1680"/>
                </a:lnTo>
                <a:lnTo>
                  <a:pt x="3248" y="1624"/>
                </a:lnTo>
                <a:lnTo>
                  <a:pt x="3099" y="1576"/>
                </a:lnTo>
                <a:lnTo>
                  <a:pt x="3020" y="1557"/>
                </a:lnTo>
                <a:lnTo>
                  <a:pt x="3064" y="1372"/>
                </a:lnTo>
                <a:lnTo>
                  <a:pt x="3153" y="1395"/>
                </a:lnTo>
                <a:lnTo>
                  <a:pt x="3322" y="1448"/>
                </a:lnTo>
                <a:lnTo>
                  <a:pt x="3476" y="1513"/>
                </a:lnTo>
                <a:lnTo>
                  <a:pt x="3615" y="1588"/>
                </a:lnTo>
                <a:lnTo>
                  <a:pt x="3740" y="1672"/>
                </a:lnTo>
                <a:lnTo>
                  <a:pt x="3852" y="1768"/>
                </a:lnTo>
                <a:lnTo>
                  <a:pt x="3948" y="1873"/>
                </a:lnTo>
                <a:lnTo>
                  <a:pt x="4029" y="1989"/>
                </a:lnTo>
                <a:lnTo>
                  <a:pt x="4064" y="2051"/>
                </a:lnTo>
                <a:lnTo>
                  <a:pt x="4093" y="2108"/>
                </a:lnTo>
                <a:lnTo>
                  <a:pt x="4140" y="2222"/>
                </a:lnTo>
                <a:lnTo>
                  <a:pt x="4172" y="2336"/>
                </a:lnTo>
                <a:lnTo>
                  <a:pt x="4193" y="2447"/>
                </a:lnTo>
                <a:lnTo>
                  <a:pt x="4199" y="2503"/>
                </a:lnTo>
                <a:lnTo>
                  <a:pt x="4237" y="2464"/>
                </a:lnTo>
                <a:lnTo>
                  <a:pt x="4313" y="2375"/>
                </a:lnTo>
                <a:lnTo>
                  <a:pt x="4386" y="2272"/>
                </a:lnTo>
                <a:lnTo>
                  <a:pt x="4448" y="2161"/>
                </a:lnTo>
                <a:lnTo>
                  <a:pt x="4496" y="2042"/>
                </a:lnTo>
                <a:lnTo>
                  <a:pt x="4518" y="1948"/>
                </a:lnTo>
                <a:lnTo>
                  <a:pt x="4524" y="1885"/>
                </a:lnTo>
                <a:lnTo>
                  <a:pt x="4524" y="1820"/>
                </a:lnTo>
                <a:lnTo>
                  <a:pt x="4517" y="1755"/>
                </a:lnTo>
                <a:lnTo>
                  <a:pt x="4500" y="1689"/>
                </a:lnTo>
                <a:lnTo>
                  <a:pt x="4474" y="1624"/>
                </a:lnTo>
                <a:lnTo>
                  <a:pt x="4457" y="1592"/>
                </a:lnTo>
                <a:lnTo>
                  <a:pt x="4510" y="1547"/>
                </a:lnTo>
                <a:lnTo>
                  <a:pt x="4602" y="1452"/>
                </a:lnTo>
                <a:lnTo>
                  <a:pt x="4677" y="1351"/>
                </a:lnTo>
                <a:lnTo>
                  <a:pt x="4737" y="1243"/>
                </a:lnTo>
                <a:lnTo>
                  <a:pt x="4782" y="1133"/>
                </a:lnTo>
                <a:lnTo>
                  <a:pt x="4814" y="1019"/>
                </a:lnTo>
                <a:lnTo>
                  <a:pt x="4832" y="904"/>
                </a:lnTo>
                <a:lnTo>
                  <a:pt x="4838" y="790"/>
                </a:lnTo>
                <a:lnTo>
                  <a:pt x="4832" y="676"/>
                </a:lnTo>
                <a:lnTo>
                  <a:pt x="4816" y="565"/>
                </a:lnTo>
                <a:lnTo>
                  <a:pt x="4790" y="458"/>
                </a:lnTo>
                <a:lnTo>
                  <a:pt x="4754" y="357"/>
                </a:lnTo>
                <a:lnTo>
                  <a:pt x="4711" y="262"/>
                </a:lnTo>
                <a:lnTo>
                  <a:pt x="4659" y="174"/>
                </a:lnTo>
                <a:lnTo>
                  <a:pt x="4602" y="96"/>
                </a:lnTo>
                <a:lnTo>
                  <a:pt x="4539" y="29"/>
                </a:lnTo>
                <a:lnTo>
                  <a:pt x="45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8" name="Freeform 8">
            <a:extLst>
              <a:ext uri="{FF2B5EF4-FFF2-40B4-BE49-F238E27FC236}">
                <a16:creationId xmlns:a16="http://schemas.microsoft.com/office/drawing/2014/main" id="{DE6AEA27-2CEE-43C5-B267-709A25C7E969}"/>
              </a:ext>
            </a:extLst>
          </p:cNvPr>
          <p:cNvSpPr>
            <a:spLocks/>
          </p:cNvSpPr>
          <p:nvPr/>
        </p:nvSpPr>
        <p:spPr bwMode="auto">
          <a:xfrm>
            <a:off x="2996479" y="2703815"/>
            <a:ext cx="1685501" cy="1681051"/>
          </a:xfrm>
          <a:custGeom>
            <a:avLst/>
            <a:gdLst>
              <a:gd name="T0" fmla="*/ 1769 w 4544"/>
              <a:gd name="T1" fmla="*/ 1357 h 4533"/>
              <a:gd name="T2" fmla="*/ 1406 w 4544"/>
              <a:gd name="T3" fmla="*/ 1714 h 4533"/>
              <a:gd name="T4" fmla="*/ 1543 w 4544"/>
              <a:gd name="T5" fmla="*/ 2359 h 4533"/>
              <a:gd name="T6" fmla="*/ 1896 w 4544"/>
              <a:gd name="T7" fmla="*/ 2412 h 4533"/>
              <a:gd name="T8" fmla="*/ 2106 w 4544"/>
              <a:gd name="T9" fmla="*/ 2733 h 4533"/>
              <a:gd name="T10" fmla="*/ 1608 w 4544"/>
              <a:gd name="T11" fmla="*/ 2549 h 4533"/>
              <a:gd name="T12" fmla="*/ 1226 w 4544"/>
              <a:gd name="T13" fmla="*/ 2653 h 4533"/>
              <a:gd name="T14" fmla="*/ 877 w 4544"/>
              <a:gd name="T15" fmla="*/ 2716 h 4533"/>
              <a:gd name="T16" fmla="*/ 1297 w 4544"/>
              <a:gd name="T17" fmla="*/ 2409 h 4533"/>
              <a:gd name="T18" fmla="*/ 1278 w 4544"/>
              <a:gd name="T19" fmla="*/ 1909 h 4533"/>
              <a:gd name="T20" fmla="*/ 1029 w 4544"/>
              <a:gd name="T21" fmla="*/ 1499 h 4533"/>
              <a:gd name="T22" fmla="*/ 639 w 4544"/>
              <a:gd name="T23" fmla="*/ 1297 h 4533"/>
              <a:gd name="T24" fmla="*/ 0 w 4544"/>
              <a:gd name="T25" fmla="*/ 1306 h 4533"/>
              <a:gd name="T26" fmla="*/ 378 w 4544"/>
              <a:gd name="T27" fmla="*/ 4330 h 4533"/>
              <a:gd name="T28" fmla="*/ 880 w 4544"/>
              <a:gd name="T29" fmla="*/ 4522 h 4533"/>
              <a:gd name="T30" fmla="*/ 1525 w 4544"/>
              <a:gd name="T31" fmla="*/ 4462 h 4533"/>
              <a:gd name="T32" fmla="*/ 1854 w 4544"/>
              <a:gd name="T33" fmla="*/ 4243 h 4533"/>
              <a:gd name="T34" fmla="*/ 2115 w 4544"/>
              <a:gd name="T35" fmla="*/ 3718 h 4533"/>
              <a:gd name="T36" fmla="*/ 2300 w 4544"/>
              <a:gd name="T37" fmla="*/ 3762 h 4533"/>
              <a:gd name="T38" fmla="*/ 2038 w 4544"/>
              <a:gd name="T39" fmla="*/ 4321 h 4533"/>
              <a:gd name="T40" fmla="*/ 2567 w 4544"/>
              <a:gd name="T41" fmla="*/ 4365 h 4533"/>
              <a:gd name="T42" fmla="*/ 2951 w 4544"/>
              <a:gd name="T43" fmla="*/ 4208 h 4533"/>
              <a:gd name="T44" fmla="*/ 3188 w 4544"/>
              <a:gd name="T45" fmla="*/ 3874 h 4533"/>
              <a:gd name="T46" fmla="*/ 3030 w 4544"/>
              <a:gd name="T47" fmla="*/ 3581 h 4533"/>
              <a:gd name="T48" fmla="*/ 2817 w 4544"/>
              <a:gd name="T49" fmla="*/ 3161 h 4533"/>
              <a:gd name="T50" fmla="*/ 2979 w 4544"/>
              <a:gd name="T51" fmla="*/ 2858 h 4533"/>
              <a:gd name="T52" fmla="*/ 3072 w 4544"/>
              <a:gd name="T53" fmla="*/ 3310 h 4533"/>
              <a:gd name="T54" fmla="*/ 3311 w 4544"/>
              <a:gd name="T55" fmla="*/ 3564 h 4533"/>
              <a:gd name="T56" fmla="*/ 3700 w 4544"/>
              <a:gd name="T57" fmla="*/ 3672 h 4533"/>
              <a:gd name="T58" fmla="*/ 4162 w 4544"/>
              <a:gd name="T59" fmla="*/ 3592 h 4533"/>
              <a:gd name="T60" fmla="*/ 4407 w 4544"/>
              <a:gd name="T61" fmla="*/ 3389 h 4533"/>
              <a:gd name="T62" fmla="*/ 4524 w 4544"/>
              <a:gd name="T63" fmla="*/ 3131 h 4533"/>
              <a:gd name="T64" fmla="*/ 4518 w 4544"/>
              <a:gd name="T65" fmla="*/ 2716 h 4533"/>
              <a:gd name="T66" fmla="*/ 4281 w 4544"/>
              <a:gd name="T67" fmla="*/ 2342 h 4533"/>
              <a:gd name="T68" fmla="*/ 4187 w 4544"/>
              <a:gd name="T69" fmla="*/ 2111 h 4533"/>
              <a:gd name="T70" fmla="*/ 4105 w 4544"/>
              <a:gd name="T71" fmla="*/ 1548 h 4533"/>
              <a:gd name="T72" fmla="*/ 3788 w 4544"/>
              <a:gd name="T73" fmla="*/ 1104 h 4533"/>
              <a:gd name="T74" fmla="*/ 3379 w 4544"/>
              <a:gd name="T75" fmla="*/ 887 h 4533"/>
              <a:gd name="T76" fmla="*/ 3440 w 4544"/>
              <a:gd name="T77" fmla="*/ 1451 h 4533"/>
              <a:gd name="T78" fmla="*/ 3291 w 4544"/>
              <a:gd name="T79" fmla="*/ 1852 h 4533"/>
              <a:gd name="T80" fmla="*/ 2959 w 4544"/>
              <a:gd name="T81" fmla="*/ 2151 h 4533"/>
              <a:gd name="T82" fmla="*/ 2427 w 4544"/>
              <a:gd name="T83" fmla="*/ 2326 h 4533"/>
              <a:gd name="T84" fmla="*/ 2762 w 4544"/>
              <a:gd name="T85" fmla="*/ 2038 h 4533"/>
              <a:gd name="T86" fmla="*/ 3134 w 4544"/>
              <a:gd name="T87" fmla="*/ 1745 h 4533"/>
              <a:gd name="T88" fmla="*/ 3244 w 4544"/>
              <a:gd name="T89" fmla="*/ 1407 h 4533"/>
              <a:gd name="T90" fmla="*/ 3170 w 4544"/>
              <a:gd name="T91" fmla="*/ 868 h 4533"/>
              <a:gd name="T92" fmla="*/ 3169 w 4544"/>
              <a:gd name="T93" fmla="*/ 828 h 4533"/>
              <a:gd name="T94" fmla="*/ 2970 w 4544"/>
              <a:gd name="T95" fmla="*/ 417 h 4533"/>
              <a:gd name="T96" fmla="*/ 2565 w 4544"/>
              <a:gd name="T97" fmla="*/ 96 h 4533"/>
              <a:gd name="T98" fmla="*/ 2036 w 4544"/>
              <a:gd name="T99" fmla="*/ 7 h 4533"/>
              <a:gd name="T100" fmla="*/ 2083 w 4544"/>
              <a:gd name="T101" fmla="*/ 430 h 4533"/>
              <a:gd name="T102" fmla="*/ 2029 w 4544"/>
              <a:gd name="T103" fmla="*/ 921 h 4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544" h="4533">
                <a:moveTo>
                  <a:pt x="2029" y="921"/>
                </a:moveTo>
                <a:lnTo>
                  <a:pt x="2003" y="995"/>
                </a:lnTo>
                <a:lnTo>
                  <a:pt x="1936" y="1130"/>
                </a:lnTo>
                <a:lnTo>
                  <a:pt x="1857" y="1250"/>
                </a:lnTo>
                <a:lnTo>
                  <a:pt x="1769" y="1357"/>
                </a:lnTo>
                <a:lnTo>
                  <a:pt x="1678" y="1449"/>
                </a:lnTo>
                <a:lnTo>
                  <a:pt x="1586" y="1528"/>
                </a:lnTo>
                <a:lnTo>
                  <a:pt x="1455" y="1621"/>
                </a:lnTo>
                <a:lnTo>
                  <a:pt x="1383" y="1665"/>
                </a:lnTo>
                <a:lnTo>
                  <a:pt x="1406" y="1714"/>
                </a:lnTo>
                <a:lnTo>
                  <a:pt x="1446" y="1814"/>
                </a:lnTo>
                <a:lnTo>
                  <a:pt x="1493" y="1962"/>
                </a:lnTo>
                <a:lnTo>
                  <a:pt x="1528" y="2146"/>
                </a:lnTo>
                <a:lnTo>
                  <a:pt x="1542" y="2300"/>
                </a:lnTo>
                <a:lnTo>
                  <a:pt x="1543" y="2359"/>
                </a:lnTo>
                <a:lnTo>
                  <a:pt x="1580" y="2357"/>
                </a:lnTo>
                <a:lnTo>
                  <a:pt x="1654" y="2360"/>
                </a:lnTo>
                <a:lnTo>
                  <a:pt x="1731" y="2369"/>
                </a:lnTo>
                <a:lnTo>
                  <a:pt x="1812" y="2387"/>
                </a:lnTo>
                <a:lnTo>
                  <a:pt x="1896" y="2412"/>
                </a:lnTo>
                <a:lnTo>
                  <a:pt x="1983" y="2447"/>
                </a:lnTo>
                <a:lnTo>
                  <a:pt x="2073" y="2491"/>
                </a:lnTo>
                <a:lnTo>
                  <a:pt x="2166" y="2545"/>
                </a:lnTo>
                <a:lnTo>
                  <a:pt x="2213" y="2576"/>
                </a:lnTo>
                <a:lnTo>
                  <a:pt x="2106" y="2733"/>
                </a:lnTo>
                <a:lnTo>
                  <a:pt x="2044" y="2692"/>
                </a:lnTo>
                <a:lnTo>
                  <a:pt x="1924" y="2628"/>
                </a:lnTo>
                <a:lnTo>
                  <a:pt x="1813" y="2584"/>
                </a:lnTo>
                <a:lnTo>
                  <a:pt x="1707" y="2558"/>
                </a:lnTo>
                <a:lnTo>
                  <a:pt x="1608" y="2549"/>
                </a:lnTo>
                <a:lnTo>
                  <a:pt x="1517" y="2552"/>
                </a:lnTo>
                <a:lnTo>
                  <a:pt x="1433" y="2566"/>
                </a:lnTo>
                <a:lnTo>
                  <a:pt x="1357" y="2589"/>
                </a:lnTo>
                <a:lnTo>
                  <a:pt x="1287" y="2619"/>
                </a:lnTo>
                <a:lnTo>
                  <a:pt x="1226" y="2653"/>
                </a:lnTo>
                <a:lnTo>
                  <a:pt x="1148" y="2709"/>
                </a:lnTo>
                <a:lnTo>
                  <a:pt x="1044" y="2810"/>
                </a:lnTo>
                <a:lnTo>
                  <a:pt x="1026" y="2834"/>
                </a:lnTo>
                <a:lnTo>
                  <a:pt x="871" y="2725"/>
                </a:lnTo>
                <a:lnTo>
                  <a:pt x="877" y="2716"/>
                </a:lnTo>
                <a:lnTo>
                  <a:pt x="942" y="2642"/>
                </a:lnTo>
                <a:lnTo>
                  <a:pt x="1030" y="2563"/>
                </a:lnTo>
                <a:lnTo>
                  <a:pt x="1107" y="2508"/>
                </a:lnTo>
                <a:lnTo>
                  <a:pt x="1195" y="2454"/>
                </a:lnTo>
                <a:lnTo>
                  <a:pt x="1297" y="2409"/>
                </a:lnTo>
                <a:lnTo>
                  <a:pt x="1354" y="2391"/>
                </a:lnTo>
                <a:lnTo>
                  <a:pt x="1353" y="2321"/>
                </a:lnTo>
                <a:lnTo>
                  <a:pt x="1337" y="2163"/>
                </a:lnTo>
                <a:lnTo>
                  <a:pt x="1314" y="2040"/>
                </a:lnTo>
                <a:lnTo>
                  <a:pt x="1278" y="1909"/>
                </a:lnTo>
                <a:lnTo>
                  <a:pt x="1226" y="1775"/>
                </a:lnTo>
                <a:lnTo>
                  <a:pt x="1173" y="1678"/>
                </a:lnTo>
                <a:lnTo>
                  <a:pt x="1131" y="1615"/>
                </a:lnTo>
                <a:lnTo>
                  <a:pt x="1083" y="1555"/>
                </a:lnTo>
                <a:lnTo>
                  <a:pt x="1029" y="1499"/>
                </a:lnTo>
                <a:lnTo>
                  <a:pt x="999" y="1473"/>
                </a:lnTo>
                <a:lnTo>
                  <a:pt x="956" y="1438"/>
                </a:lnTo>
                <a:lnTo>
                  <a:pt x="860" y="1377"/>
                </a:lnTo>
                <a:lnTo>
                  <a:pt x="754" y="1331"/>
                </a:lnTo>
                <a:lnTo>
                  <a:pt x="639" y="1297"/>
                </a:lnTo>
                <a:lnTo>
                  <a:pt x="513" y="1276"/>
                </a:lnTo>
                <a:lnTo>
                  <a:pt x="378" y="1269"/>
                </a:lnTo>
                <a:lnTo>
                  <a:pt x="234" y="1274"/>
                </a:lnTo>
                <a:lnTo>
                  <a:pt x="80" y="1292"/>
                </a:lnTo>
                <a:lnTo>
                  <a:pt x="0" y="1306"/>
                </a:lnTo>
                <a:lnTo>
                  <a:pt x="0" y="3964"/>
                </a:lnTo>
                <a:lnTo>
                  <a:pt x="62" y="4041"/>
                </a:lnTo>
                <a:lnTo>
                  <a:pt x="182" y="4167"/>
                </a:lnTo>
                <a:lnTo>
                  <a:pt x="276" y="4251"/>
                </a:lnTo>
                <a:lnTo>
                  <a:pt x="378" y="4330"/>
                </a:lnTo>
                <a:lnTo>
                  <a:pt x="490" y="4400"/>
                </a:lnTo>
                <a:lnTo>
                  <a:pt x="609" y="4457"/>
                </a:lnTo>
                <a:lnTo>
                  <a:pt x="737" y="4498"/>
                </a:lnTo>
                <a:lnTo>
                  <a:pt x="803" y="4510"/>
                </a:lnTo>
                <a:lnTo>
                  <a:pt x="880" y="4522"/>
                </a:lnTo>
                <a:lnTo>
                  <a:pt x="1025" y="4533"/>
                </a:lnTo>
                <a:lnTo>
                  <a:pt x="1162" y="4532"/>
                </a:lnTo>
                <a:lnTo>
                  <a:pt x="1292" y="4520"/>
                </a:lnTo>
                <a:lnTo>
                  <a:pt x="1412" y="4497"/>
                </a:lnTo>
                <a:lnTo>
                  <a:pt x="1525" y="4462"/>
                </a:lnTo>
                <a:lnTo>
                  <a:pt x="1629" y="4416"/>
                </a:lnTo>
                <a:lnTo>
                  <a:pt x="1725" y="4357"/>
                </a:lnTo>
                <a:lnTo>
                  <a:pt x="1768" y="4322"/>
                </a:lnTo>
                <a:lnTo>
                  <a:pt x="1799" y="4298"/>
                </a:lnTo>
                <a:lnTo>
                  <a:pt x="1854" y="4243"/>
                </a:lnTo>
                <a:lnTo>
                  <a:pt x="1926" y="4158"/>
                </a:lnTo>
                <a:lnTo>
                  <a:pt x="2001" y="4038"/>
                </a:lnTo>
                <a:lnTo>
                  <a:pt x="2055" y="3920"/>
                </a:lnTo>
                <a:lnTo>
                  <a:pt x="2092" y="3812"/>
                </a:lnTo>
                <a:lnTo>
                  <a:pt x="2115" y="3718"/>
                </a:lnTo>
                <a:lnTo>
                  <a:pt x="2131" y="3621"/>
                </a:lnTo>
                <a:lnTo>
                  <a:pt x="2132" y="3605"/>
                </a:lnTo>
                <a:lnTo>
                  <a:pt x="2321" y="3616"/>
                </a:lnTo>
                <a:lnTo>
                  <a:pt x="2320" y="3634"/>
                </a:lnTo>
                <a:lnTo>
                  <a:pt x="2300" y="3762"/>
                </a:lnTo>
                <a:lnTo>
                  <a:pt x="2260" y="3910"/>
                </a:lnTo>
                <a:lnTo>
                  <a:pt x="2219" y="4023"/>
                </a:lnTo>
                <a:lnTo>
                  <a:pt x="2160" y="4142"/>
                </a:lnTo>
                <a:lnTo>
                  <a:pt x="2085" y="4261"/>
                </a:lnTo>
                <a:lnTo>
                  <a:pt x="2038" y="4321"/>
                </a:lnTo>
                <a:lnTo>
                  <a:pt x="2105" y="4338"/>
                </a:lnTo>
                <a:lnTo>
                  <a:pt x="2239" y="4361"/>
                </a:lnTo>
                <a:lnTo>
                  <a:pt x="2342" y="4371"/>
                </a:lnTo>
                <a:lnTo>
                  <a:pt x="2452" y="4374"/>
                </a:lnTo>
                <a:lnTo>
                  <a:pt x="2567" y="4365"/>
                </a:lnTo>
                <a:lnTo>
                  <a:pt x="2684" y="4342"/>
                </a:lnTo>
                <a:lnTo>
                  <a:pt x="2798" y="4301"/>
                </a:lnTo>
                <a:lnTo>
                  <a:pt x="2854" y="4273"/>
                </a:lnTo>
                <a:lnTo>
                  <a:pt x="2887" y="4253"/>
                </a:lnTo>
                <a:lnTo>
                  <a:pt x="2951" y="4208"/>
                </a:lnTo>
                <a:lnTo>
                  <a:pt x="3009" y="4156"/>
                </a:lnTo>
                <a:lnTo>
                  <a:pt x="3062" y="4097"/>
                </a:lnTo>
                <a:lnTo>
                  <a:pt x="3109" y="4029"/>
                </a:lnTo>
                <a:lnTo>
                  <a:pt x="3151" y="3955"/>
                </a:lnTo>
                <a:lnTo>
                  <a:pt x="3188" y="3874"/>
                </a:lnTo>
                <a:lnTo>
                  <a:pt x="3219" y="3786"/>
                </a:lnTo>
                <a:lnTo>
                  <a:pt x="3232" y="3739"/>
                </a:lnTo>
                <a:lnTo>
                  <a:pt x="3176" y="3705"/>
                </a:lnTo>
                <a:lnTo>
                  <a:pt x="3075" y="3626"/>
                </a:lnTo>
                <a:lnTo>
                  <a:pt x="3030" y="3581"/>
                </a:lnTo>
                <a:lnTo>
                  <a:pt x="3005" y="3552"/>
                </a:lnTo>
                <a:lnTo>
                  <a:pt x="2961" y="3493"/>
                </a:lnTo>
                <a:lnTo>
                  <a:pt x="2906" y="3402"/>
                </a:lnTo>
                <a:lnTo>
                  <a:pt x="2852" y="3279"/>
                </a:lnTo>
                <a:lnTo>
                  <a:pt x="2817" y="3161"/>
                </a:lnTo>
                <a:lnTo>
                  <a:pt x="2798" y="3052"/>
                </a:lnTo>
                <a:lnTo>
                  <a:pt x="2790" y="2959"/>
                </a:lnTo>
                <a:lnTo>
                  <a:pt x="2789" y="2860"/>
                </a:lnTo>
                <a:lnTo>
                  <a:pt x="2790" y="2842"/>
                </a:lnTo>
                <a:lnTo>
                  <a:pt x="2979" y="2858"/>
                </a:lnTo>
                <a:lnTo>
                  <a:pt x="2979" y="2871"/>
                </a:lnTo>
                <a:lnTo>
                  <a:pt x="2982" y="2982"/>
                </a:lnTo>
                <a:lnTo>
                  <a:pt x="3002" y="3113"/>
                </a:lnTo>
                <a:lnTo>
                  <a:pt x="3030" y="3210"/>
                </a:lnTo>
                <a:lnTo>
                  <a:pt x="3072" y="3310"/>
                </a:lnTo>
                <a:lnTo>
                  <a:pt x="3132" y="3407"/>
                </a:lnTo>
                <a:lnTo>
                  <a:pt x="3171" y="3454"/>
                </a:lnTo>
                <a:lnTo>
                  <a:pt x="3202" y="3485"/>
                </a:lnTo>
                <a:lnTo>
                  <a:pt x="3272" y="3541"/>
                </a:lnTo>
                <a:lnTo>
                  <a:pt x="3311" y="3564"/>
                </a:lnTo>
                <a:lnTo>
                  <a:pt x="3381" y="3595"/>
                </a:lnTo>
                <a:lnTo>
                  <a:pt x="3396" y="3602"/>
                </a:lnTo>
                <a:lnTo>
                  <a:pt x="3493" y="3633"/>
                </a:lnTo>
                <a:lnTo>
                  <a:pt x="3587" y="3655"/>
                </a:lnTo>
                <a:lnTo>
                  <a:pt x="3700" y="3672"/>
                </a:lnTo>
                <a:lnTo>
                  <a:pt x="3827" y="3675"/>
                </a:lnTo>
                <a:lnTo>
                  <a:pt x="3961" y="3662"/>
                </a:lnTo>
                <a:lnTo>
                  <a:pt x="4062" y="3635"/>
                </a:lnTo>
                <a:lnTo>
                  <a:pt x="4129" y="3609"/>
                </a:lnTo>
                <a:lnTo>
                  <a:pt x="4162" y="3592"/>
                </a:lnTo>
                <a:lnTo>
                  <a:pt x="4195" y="3573"/>
                </a:lnTo>
                <a:lnTo>
                  <a:pt x="4257" y="3533"/>
                </a:lnTo>
                <a:lnTo>
                  <a:pt x="4313" y="3489"/>
                </a:lnTo>
                <a:lnTo>
                  <a:pt x="4364" y="3441"/>
                </a:lnTo>
                <a:lnTo>
                  <a:pt x="4407" y="3389"/>
                </a:lnTo>
                <a:lnTo>
                  <a:pt x="4444" y="3333"/>
                </a:lnTo>
                <a:lnTo>
                  <a:pt x="4477" y="3272"/>
                </a:lnTo>
                <a:lnTo>
                  <a:pt x="4502" y="3208"/>
                </a:lnTo>
                <a:lnTo>
                  <a:pt x="4513" y="3174"/>
                </a:lnTo>
                <a:lnTo>
                  <a:pt x="4524" y="3131"/>
                </a:lnTo>
                <a:lnTo>
                  <a:pt x="4540" y="3043"/>
                </a:lnTo>
                <a:lnTo>
                  <a:pt x="4544" y="2999"/>
                </a:lnTo>
                <a:lnTo>
                  <a:pt x="4544" y="2942"/>
                </a:lnTo>
                <a:lnTo>
                  <a:pt x="4536" y="2828"/>
                </a:lnTo>
                <a:lnTo>
                  <a:pt x="4518" y="2716"/>
                </a:lnTo>
                <a:lnTo>
                  <a:pt x="4486" y="2610"/>
                </a:lnTo>
                <a:lnTo>
                  <a:pt x="4440" y="2511"/>
                </a:lnTo>
                <a:lnTo>
                  <a:pt x="4379" y="2426"/>
                </a:lnTo>
                <a:lnTo>
                  <a:pt x="4324" y="2373"/>
                </a:lnTo>
                <a:lnTo>
                  <a:pt x="4281" y="2342"/>
                </a:lnTo>
                <a:lnTo>
                  <a:pt x="4233" y="2316"/>
                </a:lnTo>
                <a:lnTo>
                  <a:pt x="4181" y="2295"/>
                </a:lnTo>
                <a:lnTo>
                  <a:pt x="4154" y="2286"/>
                </a:lnTo>
                <a:lnTo>
                  <a:pt x="4168" y="2228"/>
                </a:lnTo>
                <a:lnTo>
                  <a:pt x="4187" y="2111"/>
                </a:lnTo>
                <a:lnTo>
                  <a:pt x="4194" y="1994"/>
                </a:lnTo>
                <a:lnTo>
                  <a:pt x="4187" y="1879"/>
                </a:lnTo>
                <a:lnTo>
                  <a:pt x="4171" y="1765"/>
                </a:lnTo>
                <a:lnTo>
                  <a:pt x="4142" y="1655"/>
                </a:lnTo>
                <a:lnTo>
                  <a:pt x="4105" y="1548"/>
                </a:lnTo>
                <a:lnTo>
                  <a:pt x="4057" y="1447"/>
                </a:lnTo>
                <a:lnTo>
                  <a:pt x="4001" y="1351"/>
                </a:lnTo>
                <a:lnTo>
                  <a:pt x="3936" y="1261"/>
                </a:lnTo>
                <a:lnTo>
                  <a:pt x="3865" y="1178"/>
                </a:lnTo>
                <a:lnTo>
                  <a:pt x="3788" y="1104"/>
                </a:lnTo>
                <a:lnTo>
                  <a:pt x="3704" y="1038"/>
                </a:lnTo>
                <a:lnTo>
                  <a:pt x="3616" y="981"/>
                </a:lnTo>
                <a:lnTo>
                  <a:pt x="3524" y="935"/>
                </a:lnTo>
                <a:lnTo>
                  <a:pt x="3428" y="900"/>
                </a:lnTo>
                <a:lnTo>
                  <a:pt x="3379" y="887"/>
                </a:lnTo>
                <a:lnTo>
                  <a:pt x="3398" y="956"/>
                </a:lnTo>
                <a:lnTo>
                  <a:pt x="3427" y="1087"/>
                </a:lnTo>
                <a:lnTo>
                  <a:pt x="3442" y="1214"/>
                </a:lnTo>
                <a:lnTo>
                  <a:pt x="3447" y="1336"/>
                </a:lnTo>
                <a:lnTo>
                  <a:pt x="3440" y="1451"/>
                </a:lnTo>
                <a:lnTo>
                  <a:pt x="3420" y="1561"/>
                </a:lnTo>
                <a:lnTo>
                  <a:pt x="3388" y="1665"/>
                </a:lnTo>
                <a:lnTo>
                  <a:pt x="3344" y="1764"/>
                </a:lnTo>
                <a:lnTo>
                  <a:pt x="3316" y="1810"/>
                </a:lnTo>
                <a:lnTo>
                  <a:pt x="3291" y="1852"/>
                </a:lnTo>
                <a:lnTo>
                  <a:pt x="3234" y="1928"/>
                </a:lnTo>
                <a:lnTo>
                  <a:pt x="3170" y="1994"/>
                </a:lnTo>
                <a:lnTo>
                  <a:pt x="3103" y="2054"/>
                </a:lnTo>
                <a:lnTo>
                  <a:pt x="3031" y="2106"/>
                </a:lnTo>
                <a:lnTo>
                  <a:pt x="2959" y="2151"/>
                </a:lnTo>
                <a:lnTo>
                  <a:pt x="2850" y="2207"/>
                </a:lnTo>
                <a:lnTo>
                  <a:pt x="2711" y="2261"/>
                </a:lnTo>
                <a:lnTo>
                  <a:pt x="2589" y="2296"/>
                </a:lnTo>
                <a:lnTo>
                  <a:pt x="2455" y="2324"/>
                </a:lnTo>
                <a:lnTo>
                  <a:pt x="2427" y="2326"/>
                </a:lnTo>
                <a:lnTo>
                  <a:pt x="2409" y="2137"/>
                </a:lnTo>
                <a:lnTo>
                  <a:pt x="2427" y="2136"/>
                </a:lnTo>
                <a:lnTo>
                  <a:pt x="2539" y="2114"/>
                </a:lnTo>
                <a:lnTo>
                  <a:pt x="2642" y="2084"/>
                </a:lnTo>
                <a:lnTo>
                  <a:pt x="2762" y="2038"/>
                </a:lnTo>
                <a:lnTo>
                  <a:pt x="2885" y="1975"/>
                </a:lnTo>
                <a:lnTo>
                  <a:pt x="2976" y="1911"/>
                </a:lnTo>
                <a:lnTo>
                  <a:pt x="3033" y="1862"/>
                </a:lnTo>
                <a:lnTo>
                  <a:pt x="3086" y="1808"/>
                </a:lnTo>
                <a:lnTo>
                  <a:pt x="3134" y="1745"/>
                </a:lnTo>
                <a:lnTo>
                  <a:pt x="3154" y="1712"/>
                </a:lnTo>
                <a:lnTo>
                  <a:pt x="3178" y="1672"/>
                </a:lnTo>
                <a:lnTo>
                  <a:pt x="3213" y="1589"/>
                </a:lnTo>
                <a:lnTo>
                  <a:pt x="3234" y="1501"/>
                </a:lnTo>
                <a:lnTo>
                  <a:pt x="3244" y="1407"/>
                </a:lnTo>
                <a:lnTo>
                  <a:pt x="3243" y="1307"/>
                </a:lnTo>
                <a:lnTo>
                  <a:pt x="3232" y="1196"/>
                </a:lnTo>
                <a:lnTo>
                  <a:pt x="3202" y="1012"/>
                </a:lnTo>
                <a:lnTo>
                  <a:pt x="3174" y="868"/>
                </a:lnTo>
                <a:lnTo>
                  <a:pt x="3170" y="868"/>
                </a:lnTo>
                <a:lnTo>
                  <a:pt x="3171" y="868"/>
                </a:lnTo>
                <a:lnTo>
                  <a:pt x="3176" y="867"/>
                </a:lnTo>
                <a:lnTo>
                  <a:pt x="3178" y="867"/>
                </a:lnTo>
                <a:lnTo>
                  <a:pt x="3174" y="868"/>
                </a:lnTo>
                <a:lnTo>
                  <a:pt x="3169" y="828"/>
                </a:lnTo>
                <a:lnTo>
                  <a:pt x="3149" y="745"/>
                </a:lnTo>
                <a:lnTo>
                  <a:pt x="3119" y="662"/>
                </a:lnTo>
                <a:lnTo>
                  <a:pt x="3079" y="579"/>
                </a:lnTo>
                <a:lnTo>
                  <a:pt x="3029" y="496"/>
                </a:lnTo>
                <a:lnTo>
                  <a:pt x="2970" y="417"/>
                </a:lnTo>
                <a:lnTo>
                  <a:pt x="2903" y="340"/>
                </a:lnTo>
                <a:lnTo>
                  <a:pt x="2828" y="269"/>
                </a:lnTo>
                <a:lnTo>
                  <a:pt x="2746" y="204"/>
                </a:lnTo>
                <a:lnTo>
                  <a:pt x="2658" y="146"/>
                </a:lnTo>
                <a:lnTo>
                  <a:pt x="2565" y="96"/>
                </a:lnTo>
                <a:lnTo>
                  <a:pt x="2466" y="54"/>
                </a:lnTo>
                <a:lnTo>
                  <a:pt x="2363" y="24"/>
                </a:lnTo>
                <a:lnTo>
                  <a:pt x="2256" y="5"/>
                </a:lnTo>
                <a:lnTo>
                  <a:pt x="2147" y="0"/>
                </a:lnTo>
                <a:lnTo>
                  <a:pt x="2036" y="7"/>
                </a:lnTo>
                <a:lnTo>
                  <a:pt x="1979" y="18"/>
                </a:lnTo>
                <a:lnTo>
                  <a:pt x="2002" y="79"/>
                </a:lnTo>
                <a:lnTo>
                  <a:pt x="2038" y="198"/>
                </a:lnTo>
                <a:lnTo>
                  <a:pt x="2066" y="315"/>
                </a:lnTo>
                <a:lnTo>
                  <a:pt x="2083" y="430"/>
                </a:lnTo>
                <a:lnTo>
                  <a:pt x="2089" y="543"/>
                </a:lnTo>
                <a:lnTo>
                  <a:pt x="2085" y="654"/>
                </a:lnTo>
                <a:lnTo>
                  <a:pt x="2071" y="762"/>
                </a:lnTo>
                <a:lnTo>
                  <a:pt x="2046" y="869"/>
                </a:lnTo>
                <a:lnTo>
                  <a:pt x="2029" y="9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B889704F-EAE3-41A6-9EB6-539972349035}"/>
              </a:ext>
            </a:extLst>
          </p:cNvPr>
          <p:cNvSpPr>
            <a:spLocks/>
          </p:cNvSpPr>
          <p:nvPr/>
        </p:nvSpPr>
        <p:spPr bwMode="auto">
          <a:xfrm>
            <a:off x="2996479" y="2473838"/>
            <a:ext cx="704766" cy="787854"/>
          </a:xfrm>
          <a:custGeom>
            <a:avLst/>
            <a:gdLst>
              <a:gd name="T0" fmla="*/ 1123 w 1900"/>
              <a:gd name="T1" fmla="*/ 1950 h 2124"/>
              <a:gd name="T2" fmla="*/ 1169 w 1900"/>
              <a:gd name="T3" fmla="*/ 1991 h 2124"/>
              <a:gd name="T4" fmla="*/ 1248 w 1900"/>
              <a:gd name="T5" fmla="*/ 2077 h 2124"/>
              <a:gd name="T6" fmla="*/ 1283 w 1900"/>
              <a:gd name="T7" fmla="*/ 2124 h 2124"/>
              <a:gd name="T8" fmla="*/ 1346 w 1900"/>
              <a:gd name="T9" fmla="*/ 2087 h 2124"/>
              <a:gd name="T10" fmla="*/ 1460 w 1900"/>
              <a:gd name="T11" fmla="*/ 2004 h 2124"/>
              <a:gd name="T12" fmla="*/ 1542 w 1900"/>
              <a:gd name="T13" fmla="*/ 1936 h 2124"/>
              <a:gd name="T14" fmla="*/ 1622 w 1900"/>
              <a:gd name="T15" fmla="*/ 1856 h 2124"/>
              <a:gd name="T16" fmla="*/ 1700 w 1900"/>
              <a:gd name="T17" fmla="*/ 1764 h 2124"/>
              <a:gd name="T18" fmla="*/ 1769 w 1900"/>
              <a:gd name="T19" fmla="*/ 1660 h 2124"/>
              <a:gd name="T20" fmla="*/ 1827 w 1900"/>
              <a:gd name="T21" fmla="*/ 1543 h 2124"/>
              <a:gd name="T22" fmla="*/ 1851 w 1900"/>
              <a:gd name="T23" fmla="*/ 1480 h 2124"/>
              <a:gd name="T24" fmla="*/ 1867 w 1900"/>
              <a:gd name="T25" fmla="*/ 1427 h 2124"/>
              <a:gd name="T26" fmla="*/ 1889 w 1900"/>
              <a:gd name="T27" fmla="*/ 1318 h 2124"/>
              <a:gd name="T28" fmla="*/ 1900 w 1900"/>
              <a:gd name="T29" fmla="*/ 1205 h 2124"/>
              <a:gd name="T30" fmla="*/ 1896 w 1900"/>
              <a:gd name="T31" fmla="*/ 1088 h 2124"/>
              <a:gd name="T32" fmla="*/ 1879 w 1900"/>
              <a:gd name="T33" fmla="*/ 969 h 2124"/>
              <a:gd name="T34" fmla="*/ 1851 w 1900"/>
              <a:gd name="T35" fmla="*/ 847 h 2124"/>
              <a:gd name="T36" fmla="*/ 1808 w 1900"/>
              <a:gd name="T37" fmla="*/ 723 h 2124"/>
              <a:gd name="T38" fmla="*/ 1753 w 1900"/>
              <a:gd name="T39" fmla="*/ 595 h 2124"/>
              <a:gd name="T40" fmla="*/ 1721 w 1900"/>
              <a:gd name="T41" fmla="*/ 529 h 2124"/>
              <a:gd name="T42" fmla="*/ 1692 w 1900"/>
              <a:gd name="T43" fmla="*/ 484 h 2124"/>
              <a:gd name="T44" fmla="*/ 1622 w 1900"/>
              <a:gd name="T45" fmla="*/ 392 h 2124"/>
              <a:gd name="T46" fmla="*/ 1538 w 1900"/>
              <a:gd name="T47" fmla="*/ 302 h 2124"/>
              <a:gd name="T48" fmla="*/ 1440 w 1900"/>
              <a:gd name="T49" fmla="*/ 216 h 2124"/>
              <a:gd name="T50" fmla="*/ 1328 w 1900"/>
              <a:gd name="T51" fmla="*/ 138 h 2124"/>
              <a:gd name="T52" fmla="*/ 1201 w 1900"/>
              <a:gd name="T53" fmla="*/ 74 h 2124"/>
              <a:gd name="T54" fmla="*/ 1063 w 1900"/>
              <a:gd name="T55" fmla="*/ 27 h 2124"/>
              <a:gd name="T56" fmla="*/ 948 w 1900"/>
              <a:gd name="T57" fmla="*/ 6 h 2124"/>
              <a:gd name="T58" fmla="*/ 869 w 1900"/>
              <a:gd name="T59" fmla="*/ 0 h 2124"/>
              <a:gd name="T60" fmla="*/ 828 w 1900"/>
              <a:gd name="T61" fmla="*/ 0 h 2124"/>
              <a:gd name="T62" fmla="*/ 776 w 1900"/>
              <a:gd name="T63" fmla="*/ 0 h 2124"/>
              <a:gd name="T64" fmla="*/ 679 w 1900"/>
              <a:gd name="T65" fmla="*/ 10 h 2124"/>
              <a:gd name="T66" fmla="*/ 588 w 1900"/>
              <a:gd name="T67" fmla="*/ 31 h 2124"/>
              <a:gd name="T68" fmla="*/ 504 w 1900"/>
              <a:gd name="T69" fmla="*/ 61 h 2124"/>
              <a:gd name="T70" fmla="*/ 426 w 1900"/>
              <a:gd name="T71" fmla="*/ 100 h 2124"/>
              <a:gd name="T72" fmla="*/ 355 w 1900"/>
              <a:gd name="T73" fmla="*/ 148 h 2124"/>
              <a:gd name="T74" fmla="*/ 290 w 1900"/>
              <a:gd name="T75" fmla="*/ 203 h 2124"/>
              <a:gd name="T76" fmla="*/ 232 w 1900"/>
              <a:gd name="T77" fmla="*/ 265 h 2124"/>
              <a:gd name="T78" fmla="*/ 180 w 1900"/>
              <a:gd name="T79" fmla="*/ 337 h 2124"/>
              <a:gd name="T80" fmla="*/ 134 w 1900"/>
              <a:gd name="T81" fmla="*/ 413 h 2124"/>
              <a:gd name="T82" fmla="*/ 97 w 1900"/>
              <a:gd name="T83" fmla="*/ 496 h 2124"/>
              <a:gd name="T84" fmla="*/ 64 w 1900"/>
              <a:gd name="T85" fmla="*/ 584 h 2124"/>
              <a:gd name="T86" fmla="*/ 39 w 1900"/>
              <a:gd name="T87" fmla="*/ 679 h 2124"/>
              <a:gd name="T88" fmla="*/ 19 w 1900"/>
              <a:gd name="T89" fmla="*/ 777 h 2124"/>
              <a:gd name="T90" fmla="*/ 6 w 1900"/>
              <a:gd name="T91" fmla="*/ 881 h 2124"/>
              <a:gd name="T92" fmla="*/ 0 w 1900"/>
              <a:gd name="T93" fmla="*/ 987 h 2124"/>
              <a:gd name="T94" fmla="*/ 0 w 1900"/>
              <a:gd name="T95" fmla="*/ 1043 h 2124"/>
              <a:gd name="T96" fmla="*/ 0 w 1900"/>
              <a:gd name="T97" fmla="*/ 1735 h 2124"/>
              <a:gd name="T98" fmla="*/ 88 w 1900"/>
              <a:gd name="T99" fmla="*/ 1720 h 2124"/>
              <a:gd name="T100" fmla="*/ 258 w 1900"/>
              <a:gd name="T101" fmla="*/ 1703 h 2124"/>
              <a:gd name="T102" fmla="*/ 418 w 1900"/>
              <a:gd name="T103" fmla="*/ 1700 h 2124"/>
              <a:gd name="T104" fmla="*/ 569 w 1900"/>
              <a:gd name="T105" fmla="*/ 1712 h 2124"/>
              <a:gd name="T106" fmla="*/ 709 w 1900"/>
              <a:gd name="T107" fmla="*/ 1739 h 2124"/>
              <a:gd name="T108" fmla="*/ 840 w 1900"/>
              <a:gd name="T109" fmla="*/ 1782 h 2124"/>
              <a:gd name="T110" fmla="*/ 961 w 1900"/>
              <a:gd name="T111" fmla="*/ 1838 h 2124"/>
              <a:gd name="T112" fmla="*/ 1072 w 1900"/>
              <a:gd name="T113" fmla="*/ 1909 h 2124"/>
              <a:gd name="T114" fmla="*/ 1123 w 1900"/>
              <a:gd name="T115" fmla="*/ 1950 h 2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00" h="2124">
                <a:moveTo>
                  <a:pt x="1123" y="1950"/>
                </a:moveTo>
                <a:lnTo>
                  <a:pt x="1169" y="1991"/>
                </a:lnTo>
                <a:lnTo>
                  <a:pt x="1248" y="2077"/>
                </a:lnTo>
                <a:lnTo>
                  <a:pt x="1283" y="2124"/>
                </a:lnTo>
                <a:lnTo>
                  <a:pt x="1346" y="2087"/>
                </a:lnTo>
                <a:lnTo>
                  <a:pt x="1460" y="2004"/>
                </a:lnTo>
                <a:lnTo>
                  <a:pt x="1542" y="1936"/>
                </a:lnTo>
                <a:lnTo>
                  <a:pt x="1622" y="1856"/>
                </a:lnTo>
                <a:lnTo>
                  <a:pt x="1700" y="1764"/>
                </a:lnTo>
                <a:lnTo>
                  <a:pt x="1769" y="1660"/>
                </a:lnTo>
                <a:lnTo>
                  <a:pt x="1827" y="1543"/>
                </a:lnTo>
                <a:lnTo>
                  <a:pt x="1851" y="1480"/>
                </a:lnTo>
                <a:lnTo>
                  <a:pt x="1867" y="1427"/>
                </a:lnTo>
                <a:lnTo>
                  <a:pt x="1889" y="1318"/>
                </a:lnTo>
                <a:lnTo>
                  <a:pt x="1900" y="1205"/>
                </a:lnTo>
                <a:lnTo>
                  <a:pt x="1896" y="1088"/>
                </a:lnTo>
                <a:lnTo>
                  <a:pt x="1879" y="969"/>
                </a:lnTo>
                <a:lnTo>
                  <a:pt x="1851" y="847"/>
                </a:lnTo>
                <a:lnTo>
                  <a:pt x="1808" y="723"/>
                </a:lnTo>
                <a:lnTo>
                  <a:pt x="1753" y="595"/>
                </a:lnTo>
                <a:lnTo>
                  <a:pt x="1721" y="529"/>
                </a:lnTo>
                <a:lnTo>
                  <a:pt x="1692" y="484"/>
                </a:lnTo>
                <a:lnTo>
                  <a:pt x="1622" y="392"/>
                </a:lnTo>
                <a:lnTo>
                  <a:pt x="1538" y="302"/>
                </a:lnTo>
                <a:lnTo>
                  <a:pt x="1440" y="216"/>
                </a:lnTo>
                <a:lnTo>
                  <a:pt x="1328" y="138"/>
                </a:lnTo>
                <a:lnTo>
                  <a:pt x="1201" y="74"/>
                </a:lnTo>
                <a:lnTo>
                  <a:pt x="1063" y="27"/>
                </a:lnTo>
                <a:lnTo>
                  <a:pt x="948" y="6"/>
                </a:lnTo>
                <a:lnTo>
                  <a:pt x="869" y="0"/>
                </a:lnTo>
                <a:lnTo>
                  <a:pt x="828" y="0"/>
                </a:lnTo>
                <a:lnTo>
                  <a:pt x="776" y="0"/>
                </a:lnTo>
                <a:lnTo>
                  <a:pt x="679" y="10"/>
                </a:lnTo>
                <a:lnTo>
                  <a:pt x="588" y="31"/>
                </a:lnTo>
                <a:lnTo>
                  <a:pt x="504" y="61"/>
                </a:lnTo>
                <a:lnTo>
                  <a:pt x="426" y="100"/>
                </a:lnTo>
                <a:lnTo>
                  <a:pt x="355" y="148"/>
                </a:lnTo>
                <a:lnTo>
                  <a:pt x="290" y="203"/>
                </a:lnTo>
                <a:lnTo>
                  <a:pt x="232" y="265"/>
                </a:lnTo>
                <a:lnTo>
                  <a:pt x="180" y="337"/>
                </a:lnTo>
                <a:lnTo>
                  <a:pt x="134" y="413"/>
                </a:lnTo>
                <a:lnTo>
                  <a:pt x="97" y="496"/>
                </a:lnTo>
                <a:lnTo>
                  <a:pt x="64" y="584"/>
                </a:lnTo>
                <a:lnTo>
                  <a:pt x="39" y="679"/>
                </a:lnTo>
                <a:lnTo>
                  <a:pt x="19" y="777"/>
                </a:lnTo>
                <a:lnTo>
                  <a:pt x="6" y="881"/>
                </a:lnTo>
                <a:lnTo>
                  <a:pt x="0" y="987"/>
                </a:lnTo>
                <a:lnTo>
                  <a:pt x="0" y="1043"/>
                </a:lnTo>
                <a:lnTo>
                  <a:pt x="0" y="1735"/>
                </a:lnTo>
                <a:lnTo>
                  <a:pt x="88" y="1720"/>
                </a:lnTo>
                <a:lnTo>
                  <a:pt x="258" y="1703"/>
                </a:lnTo>
                <a:lnTo>
                  <a:pt x="418" y="1700"/>
                </a:lnTo>
                <a:lnTo>
                  <a:pt x="569" y="1712"/>
                </a:lnTo>
                <a:lnTo>
                  <a:pt x="709" y="1739"/>
                </a:lnTo>
                <a:lnTo>
                  <a:pt x="840" y="1782"/>
                </a:lnTo>
                <a:lnTo>
                  <a:pt x="961" y="1838"/>
                </a:lnTo>
                <a:lnTo>
                  <a:pt x="1072" y="1909"/>
                </a:lnTo>
                <a:lnTo>
                  <a:pt x="1123" y="19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80" name="Freeform 10">
            <a:extLst>
              <a:ext uri="{FF2B5EF4-FFF2-40B4-BE49-F238E27FC236}">
                <a16:creationId xmlns:a16="http://schemas.microsoft.com/office/drawing/2014/main" id="{D45F8133-DE30-4E45-B31C-86DBE303D0DA}"/>
              </a:ext>
            </a:extLst>
          </p:cNvPr>
          <p:cNvSpPr>
            <a:spLocks/>
          </p:cNvSpPr>
          <p:nvPr/>
        </p:nvSpPr>
        <p:spPr bwMode="auto">
          <a:xfrm>
            <a:off x="1156671" y="3321041"/>
            <a:ext cx="1086080" cy="863523"/>
          </a:xfrm>
          <a:custGeom>
            <a:avLst/>
            <a:gdLst>
              <a:gd name="T0" fmla="*/ 960 w 2930"/>
              <a:gd name="T1" fmla="*/ 1598 h 2328"/>
              <a:gd name="T2" fmla="*/ 1138 w 2930"/>
              <a:gd name="T3" fmla="*/ 1670 h 2328"/>
              <a:gd name="T4" fmla="*/ 1302 w 2930"/>
              <a:gd name="T5" fmla="*/ 1777 h 2328"/>
              <a:gd name="T6" fmla="*/ 1440 w 2930"/>
              <a:gd name="T7" fmla="*/ 1918 h 2328"/>
              <a:gd name="T8" fmla="*/ 1525 w 2930"/>
              <a:gd name="T9" fmla="*/ 2044 h 2328"/>
              <a:gd name="T10" fmla="*/ 1576 w 2930"/>
              <a:gd name="T11" fmla="*/ 2150 h 2328"/>
              <a:gd name="T12" fmla="*/ 1621 w 2930"/>
              <a:gd name="T13" fmla="*/ 2293 h 2328"/>
              <a:gd name="T14" fmla="*/ 1678 w 2930"/>
              <a:gd name="T15" fmla="*/ 2325 h 2328"/>
              <a:gd name="T16" fmla="*/ 1864 w 2930"/>
              <a:gd name="T17" fmla="*/ 2292 h 2328"/>
              <a:gd name="T18" fmla="*/ 2028 w 2930"/>
              <a:gd name="T19" fmla="*/ 2228 h 2328"/>
              <a:gd name="T20" fmla="*/ 2158 w 2930"/>
              <a:gd name="T21" fmla="*/ 2137 h 2328"/>
              <a:gd name="T22" fmla="*/ 2231 w 2930"/>
              <a:gd name="T23" fmla="*/ 2052 h 2328"/>
              <a:gd name="T24" fmla="*/ 2274 w 2930"/>
              <a:gd name="T25" fmla="*/ 1970 h 2328"/>
              <a:gd name="T26" fmla="*/ 2300 w 2930"/>
              <a:gd name="T27" fmla="*/ 1852 h 2328"/>
              <a:gd name="T28" fmla="*/ 2293 w 2930"/>
              <a:gd name="T29" fmla="*/ 1724 h 2328"/>
              <a:gd name="T30" fmla="*/ 2252 w 2930"/>
              <a:gd name="T31" fmla="*/ 1587 h 2328"/>
              <a:gd name="T32" fmla="*/ 2183 w 2930"/>
              <a:gd name="T33" fmla="*/ 1438 h 2328"/>
              <a:gd name="T34" fmla="*/ 2352 w 2930"/>
              <a:gd name="T35" fmla="*/ 1410 h 2328"/>
              <a:gd name="T36" fmla="*/ 2534 w 2930"/>
              <a:gd name="T37" fmla="*/ 1347 h 2328"/>
              <a:gd name="T38" fmla="*/ 2704 w 2930"/>
              <a:gd name="T39" fmla="*/ 1244 h 2328"/>
              <a:gd name="T40" fmla="*/ 2835 w 2930"/>
              <a:gd name="T41" fmla="*/ 1116 h 2328"/>
              <a:gd name="T42" fmla="*/ 2889 w 2930"/>
              <a:gd name="T43" fmla="*/ 1006 h 2328"/>
              <a:gd name="T44" fmla="*/ 2923 w 2930"/>
              <a:gd name="T45" fmla="*/ 839 h 2328"/>
              <a:gd name="T46" fmla="*/ 2921 w 2930"/>
              <a:gd name="T47" fmla="*/ 616 h 2328"/>
              <a:gd name="T48" fmla="*/ 2864 w 2930"/>
              <a:gd name="T49" fmla="*/ 386 h 2328"/>
              <a:gd name="T50" fmla="*/ 2748 w 2930"/>
              <a:gd name="T51" fmla="*/ 148 h 2328"/>
              <a:gd name="T52" fmla="*/ 2668 w 2930"/>
              <a:gd name="T53" fmla="*/ 106 h 2328"/>
              <a:gd name="T54" fmla="*/ 2533 w 2930"/>
              <a:gd name="T55" fmla="*/ 157 h 2328"/>
              <a:gd name="T56" fmla="*/ 2366 w 2930"/>
              <a:gd name="T57" fmla="*/ 192 h 2328"/>
              <a:gd name="T58" fmla="*/ 2138 w 2930"/>
              <a:gd name="T59" fmla="*/ 192 h 2328"/>
              <a:gd name="T60" fmla="*/ 1902 w 2930"/>
              <a:gd name="T61" fmla="*/ 139 h 2328"/>
              <a:gd name="T62" fmla="*/ 1659 w 2930"/>
              <a:gd name="T63" fmla="*/ 34 h 2328"/>
              <a:gd name="T64" fmla="*/ 1557 w 2930"/>
              <a:gd name="T65" fmla="*/ 68 h 2328"/>
              <a:gd name="T66" fmla="*/ 1392 w 2930"/>
              <a:gd name="T67" fmla="*/ 281 h 2328"/>
              <a:gd name="T68" fmla="*/ 1199 w 2930"/>
              <a:gd name="T69" fmla="*/ 451 h 2328"/>
              <a:gd name="T70" fmla="*/ 950 w 2930"/>
              <a:gd name="T71" fmla="*/ 582 h 2328"/>
              <a:gd name="T72" fmla="*/ 795 w 2930"/>
              <a:gd name="T73" fmla="*/ 622 h 2328"/>
              <a:gd name="T74" fmla="*/ 547 w 2930"/>
              <a:gd name="T75" fmla="*/ 646 h 2328"/>
              <a:gd name="T76" fmla="*/ 405 w 2930"/>
              <a:gd name="T77" fmla="*/ 638 h 2328"/>
              <a:gd name="T78" fmla="*/ 322 w 2930"/>
              <a:gd name="T79" fmla="*/ 646 h 2328"/>
              <a:gd name="T80" fmla="*/ 197 w 2930"/>
              <a:gd name="T81" fmla="*/ 729 h 2328"/>
              <a:gd name="T82" fmla="*/ 107 w 2930"/>
              <a:gd name="T83" fmla="*/ 844 h 2328"/>
              <a:gd name="T84" fmla="*/ 46 w 2930"/>
              <a:gd name="T85" fmla="*/ 983 h 2328"/>
              <a:gd name="T86" fmla="*/ 7 w 2930"/>
              <a:gd name="T87" fmla="*/ 1176 h 2328"/>
              <a:gd name="T88" fmla="*/ 13 w 2930"/>
              <a:gd name="T89" fmla="*/ 1489 h 2328"/>
              <a:gd name="T90" fmla="*/ 63 w 2930"/>
              <a:gd name="T91" fmla="*/ 1692 h 2328"/>
              <a:gd name="T92" fmla="*/ 297 w 2930"/>
              <a:gd name="T93" fmla="*/ 1614 h 2328"/>
              <a:gd name="T94" fmla="*/ 511 w 2930"/>
              <a:gd name="T95" fmla="*/ 1574 h 2328"/>
              <a:gd name="T96" fmla="*/ 738 w 2930"/>
              <a:gd name="T97" fmla="*/ 1566 h 2328"/>
              <a:gd name="T98" fmla="*/ 913 w 2930"/>
              <a:gd name="T99" fmla="*/ 1588 h 2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30" h="2328">
                <a:moveTo>
                  <a:pt x="913" y="1588"/>
                </a:moveTo>
                <a:lnTo>
                  <a:pt x="960" y="1598"/>
                </a:lnTo>
                <a:lnTo>
                  <a:pt x="1052" y="1628"/>
                </a:lnTo>
                <a:lnTo>
                  <a:pt x="1138" y="1670"/>
                </a:lnTo>
                <a:lnTo>
                  <a:pt x="1223" y="1719"/>
                </a:lnTo>
                <a:lnTo>
                  <a:pt x="1302" y="1777"/>
                </a:lnTo>
                <a:lnTo>
                  <a:pt x="1374" y="1845"/>
                </a:lnTo>
                <a:lnTo>
                  <a:pt x="1440" y="1918"/>
                </a:lnTo>
                <a:lnTo>
                  <a:pt x="1499" y="2000"/>
                </a:lnTo>
                <a:lnTo>
                  <a:pt x="1525" y="2044"/>
                </a:lnTo>
                <a:lnTo>
                  <a:pt x="1544" y="2079"/>
                </a:lnTo>
                <a:lnTo>
                  <a:pt x="1576" y="2150"/>
                </a:lnTo>
                <a:lnTo>
                  <a:pt x="1602" y="2222"/>
                </a:lnTo>
                <a:lnTo>
                  <a:pt x="1621" y="2293"/>
                </a:lnTo>
                <a:lnTo>
                  <a:pt x="1627" y="2328"/>
                </a:lnTo>
                <a:lnTo>
                  <a:pt x="1678" y="2325"/>
                </a:lnTo>
                <a:lnTo>
                  <a:pt x="1773" y="2312"/>
                </a:lnTo>
                <a:lnTo>
                  <a:pt x="1864" y="2292"/>
                </a:lnTo>
                <a:lnTo>
                  <a:pt x="1950" y="2263"/>
                </a:lnTo>
                <a:lnTo>
                  <a:pt x="2028" y="2228"/>
                </a:lnTo>
                <a:lnTo>
                  <a:pt x="2098" y="2185"/>
                </a:lnTo>
                <a:lnTo>
                  <a:pt x="2158" y="2137"/>
                </a:lnTo>
                <a:lnTo>
                  <a:pt x="2209" y="2082"/>
                </a:lnTo>
                <a:lnTo>
                  <a:pt x="2231" y="2052"/>
                </a:lnTo>
                <a:lnTo>
                  <a:pt x="2247" y="2025"/>
                </a:lnTo>
                <a:lnTo>
                  <a:pt x="2274" y="1970"/>
                </a:lnTo>
                <a:lnTo>
                  <a:pt x="2291" y="1912"/>
                </a:lnTo>
                <a:lnTo>
                  <a:pt x="2300" y="1852"/>
                </a:lnTo>
                <a:lnTo>
                  <a:pt x="2301" y="1789"/>
                </a:lnTo>
                <a:lnTo>
                  <a:pt x="2293" y="1724"/>
                </a:lnTo>
                <a:lnTo>
                  <a:pt x="2276" y="1657"/>
                </a:lnTo>
                <a:lnTo>
                  <a:pt x="2252" y="1587"/>
                </a:lnTo>
                <a:lnTo>
                  <a:pt x="2236" y="1552"/>
                </a:lnTo>
                <a:lnTo>
                  <a:pt x="2183" y="1438"/>
                </a:lnTo>
                <a:lnTo>
                  <a:pt x="2307" y="1418"/>
                </a:lnTo>
                <a:lnTo>
                  <a:pt x="2352" y="1410"/>
                </a:lnTo>
                <a:lnTo>
                  <a:pt x="2442" y="1383"/>
                </a:lnTo>
                <a:lnTo>
                  <a:pt x="2534" y="1347"/>
                </a:lnTo>
                <a:lnTo>
                  <a:pt x="2622" y="1300"/>
                </a:lnTo>
                <a:lnTo>
                  <a:pt x="2704" y="1244"/>
                </a:lnTo>
                <a:lnTo>
                  <a:pt x="2777" y="1183"/>
                </a:lnTo>
                <a:lnTo>
                  <a:pt x="2835" y="1116"/>
                </a:lnTo>
                <a:lnTo>
                  <a:pt x="2877" y="1044"/>
                </a:lnTo>
                <a:lnTo>
                  <a:pt x="2889" y="1006"/>
                </a:lnTo>
                <a:lnTo>
                  <a:pt x="2905" y="950"/>
                </a:lnTo>
                <a:lnTo>
                  <a:pt x="2923" y="839"/>
                </a:lnTo>
                <a:lnTo>
                  <a:pt x="2930" y="727"/>
                </a:lnTo>
                <a:lnTo>
                  <a:pt x="2921" y="616"/>
                </a:lnTo>
                <a:lnTo>
                  <a:pt x="2899" y="502"/>
                </a:lnTo>
                <a:lnTo>
                  <a:pt x="2864" y="386"/>
                </a:lnTo>
                <a:lnTo>
                  <a:pt x="2813" y="268"/>
                </a:lnTo>
                <a:lnTo>
                  <a:pt x="2748" y="148"/>
                </a:lnTo>
                <a:lnTo>
                  <a:pt x="2709" y="84"/>
                </a:lnTo>
                <a:lnTo>
                  <a:pt x="2668" y="106"/>
                </a:lnTo>
                <a:lnTo>
                  <a:pt x="2580" y="141"/>
                </a:lnTo>
                <a:lnTo>
                  <a:pt x="2533" y="157"/>
                </a:lnTo>
                <a:lnTo>
                  <a:pt x="2477" y="173"/>
                </a:lnTo>
                <a:lnTo>
                  <a:pt x="2366" y="192"/>
                </a:lnTo>
                <a:lnTo>
                  <a:pt x="2253" y="198"/>
                </a:lnTo>
                <a:lnTo>
                  <a:pt x="2138" y="192"/>
                </a:lnTo>
                <a:lnTo>
                  <a:pt x="2020" y="171"/>
                </a:lnTo>
                <a:lnTo>
                  <a:pt x="1902" y="139"/>
                </a:lnTo>
                <a:lnTo>
                  <a:pt x="1781" y="93"/>
                </a:lnTo>
                <a:lnTo>
                  <a:pt x="1659" y="34"/>
                </a:lnTo>
                <a:lnTo>
                  <a:pt x="1597" y="0"/>
                </a:lnTo>
                <a:lnTo>
                  <a:pt x="1557" y="68"/>
                </a:lnTo>
                <a:lnTo>
                  <a:pt x="1468" y="192"/>
                </a:lnTo>
                <a:lnTo>
                  <a:pt x="1392" y="281"/>
                </a:lnTo>
                <a:lnTo>
                  <a:pt x="1303" y="368"/>
                </a:lnTo>
                <a:lnTo>
                  <a:pt x="1199" y="451"/>
                </a:lnTo>
                <a:lnTo>
                  <a:pt x="1083" y="524"/>
                </a:lnTo>
                <a:lnTo>
                  <a:pt x="950" y="582"/>
                </a:lnTo>
                <a:lnTo>
                  <a:pt x="878" y="603"/>
                </a:lnTo>
                <a:lnTo>
                  <a:pt x="795" y="622"/>
                </a:lnTo>
                <a:lnTo>
                  <a:pt x="629" y="644"/>
                </a:lnTo>
                <a:lnTo>
                  <a:pt x="547" y="646"/>
                </a:lnTo>
                <a:lnTo>
                  <a:pt x="499" y="644"/>
                </a:lnTo>
                <a:lnTo>
                  <a:pt x="405" y="638"/>
                </a:lnTo>
                <a:lnTo>
                  <a:pt x="358" y="633"/>
                </a:lnTo>
                <a:lnTo>
                  <a:pt x="322" y="646"/>
                </a:lnTo>
                <a:lnTo>
                  <a:pt x="256" y="683"/>
                </a:lnTo>
                <a:lnTo>
                  <a:pt x="197" y="729"/>
                </a:lnTo>
                <a:lnTo>
                  <a:pt x="148" y="783"/>
                </a:lnTo>
                <a:lnTo>
                  <a:pt x="107" y="844"/>
                </a:lnTo>
                <a:lnTo>
                  <a:pt x="73" y="911"/>
                </a:lnTo>
                <a:lnTo>
                  <a:pt x="46" y="983"/>
                </a:lnTo>
                <a:lnTo>
                  <a:pt x="26" y="1058"/>
                </a:lnTo>
                <a:lnTo>
                  <a:pt x="7" y="1176"/>
                </a:lnTo>
                <a:lnTo>
                  <a:pt x="0" y="1335"/>
                </a:lnTo>
                <a:lnTo>
                  <a:pt x="13" y="1489"/>
                </a:lnTo>
                <a:lnTo>
                  <a:pt x="43" y="1631"/>
                </a:lnTo>
                <a:lnTo>
                  <a:pt x="63" y="1692"/>
                </a:lnTo>
                <a:lnTo>
                  <a:pt x="149" y="1658"/>
                </a:lnTo>
                <a:lnTo>
                  <a:pt x="297" y="1614"/>
                </a:lnTo>
                <a:lnTo>
                  <a:pt x="401" y="1590"/>
                </a:lnTo>
                <a:lnTo>
                  <a:pt x="511" y="1574"/>
                </a:lnTo>
                <a:lnTo>
                  <a:pt x="623" y="1565"/>
                </a:lnTo>
                <a:lnTo>
                  <a:pt x="738" y="1566"/>
                </a:lnTo>
                <a:lnTo>
                  <a:pt x="855" y="1576"/>
                </a:lnTo>
                <a:lnTo>
                  <a:pt x="913" y="15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81" name="Freeform 11">
            <a:extLst>
              <a:ext uri="{FF2B5EF4-FFF2-40B4-BE49-F238E27FC236}">
                <a16:creationId xmlns:a16="http://schemas.microsoft.com/office/drawing/2014/main" id="{CB42BD7F-2DF8-4EBB-A6B6-7705EBD53FC2}"/>
              </a:ext>
            </a:extLst>
          </p:cNvPr>
          <p:cNvSpPr>
            <a:spLocks/>
          </p:cNvSpPr>
          <p:nvPr/>
        </p:nvSpPr>
        <p:spPr bwMode="auto">
          <a:xfrm>
            <a:off x="1287238" y="2473838"/>
            <a:ext cx="1554934" cy="2023789"/>
          </a:xfrm>
          <a:custGeom>
            <a:avLst/>
            <a:gdLst>
              <a:gd name="T0" fmla="*/ 662 w 4192"/>
              <a:gd name="T1" fmla="*/ 2630 h 5458"/>
              <a:gd name="T2" fmla="*/ 997 w 4192"/>
              <a:gd name="T3" fmla="*/ 2319 h 5458"/>
              <a:gd name="T4" fmla="*/ 1165 w 4192"/>
              <a:gd name="T5" fmla="*/ 2011 h 5458"/>
              <a:gd name="T6" fmla="*/ 1545 w 4192"/>
              <a:gd name="T7" fmla="*/ 2223 h 5458"/>
              <a:gd name="T8" fmla="*/ 1974 w 4192"/>
              <a:gd name="T9" fmla="*/ 2291 h 5458"/>
              <a:gd name="T10" fmla="*/ 2229 w 4192"/>
              <a:gd name="T11" fmla="*/ 2223 h 5458"/>
              <a:gd name="T12" fmla="*/ 2626 w 4192"/>
              <a:gd name="T13" fmla="*/ 1900 h 5458"/>
              <a:gd name="T14" fmla="*/ 2767 w 4192"/>
              <a:gd name="T15" fmla="*/ 1597 h 5458"/>
              <a:gd name="T16" fmla="*/ 2627 w 4192"/>
              <a:gd name="T17" fmla="*/ 1217 h 5458"/>
              <a:gd name="T18" fmla="*/ 2897 w 4192"/>
              <a:gd name="T19" fmla="*/ 1432 h 5458"/>
              <a:gd name="T20" fmla="*/ 3102 w 4192"/>
              <a:gd name="T21" fmla="*/ 1712 h 5458"/>
              <a:gd name="T22" fmla="*/ 3353 w 4192"/>
              <a:gd name="T23" fmla="*/ 1821 h 5458"/>
              <a:gd name="T24" fmla="*/ 3769 w 4192"/>
              <a:gd name="T25" fmla="*/ 1764 h 5458"/>
              <a:gd name="T26" fmla="*/ 3678 w 4192"/>
              <a:gd name="T27" fmla="*/ 1991 h 5458"/>
              <a:gd name="T28" fmla="*/ 3413 w 4192"/>
              <a:gd name="T29" fmla="*/ 2017 h 5458"/>
              <a:gd name="T30" fmla="*/ 3120 w 4192"/>
              <a:gd name="T31" fmla="*/ 1945 h 5458"/>
              <a:gd name="T32" fmla="*/ 2893 w 4192"/>
              <a:gd name="T33" fmla="*/ 1851 h 5458"/>
              <a:gd name="T34" fmla="*/ 2555 w 4192"/>
              <a:gd name="T35" fmla="*/ 2241 h 5458"/>
              <a:gd name="T36" fmla="*/ 2663 w 4192"/>
              <a:gd name="T37" fmla="*/ 2544 h 5458"/>
              <a:gd name="T38" fmla="*/ 2763 w 4192"/>
              <a:gd name="T39" fmla="*/ 3103 h 5458"/>
              <a:gd name="T40" fmla="*/ 2669 w 4192"/>
              <a:gd name="T41" fmla="*/ 3462 h 5458"/>
              <a:gd name="T42" fmla="*/ 2413 w 4192"/>
              <a:gd name="T43" fmla="*/ 3718 h 5458"/>
              <a:gd name="T44" fmla="*/ 2276 w 4192"/>
              <a:gd name="T45" fmla="*/ 3876 h 5458"/>
              <a:gd name="T46" fmla="*/ 2801 w 4192"/>
              <a:gd name="T47" fmla="*/ 4102 h 5458"/>
              <a:gd name="T48" fmla="*/ 3182 w 4192"/>
              <a:gd name="T49" fmla="*/ 4085 h 5458"/>
              <a:gd name="T50" fmla="*/ 3440 w 4192"/>
              <a:gd name="T51" fmla="*/ 3918 h 5458"/>
              <a:gd name="T52" fmla="*/ 3637 w 4192"/>
              <a:gd name="T53" fmla="*/ 3595 h 5458"/>
              <a:gd name="T54" fmla="*/ 3774 w 4192"/>
              <a:gd name="T55" fmla="*/ 3760 h 5458"/>
              <a:gd name="T56" fmla="*/ 3489 w 4192"/>
              <a:gd name="T57" fmla="*/ 4131 h 5458"/>
              <a:gd name="T58" fmla="*/ 3244 w 4192"/>
              <a:gd name="T59" fmla="*/ 4264 h 5458"/>
              <a:gd name="T60" fmla="*/ 2923 w 4192"/>
              <a:gd name="T61" fmla="*/ 4308 h 5458"/>
              <a:gd name="T62" fmla="*/ 2520 w 4192"/>
              <a:gd name="T63" fmla="*/ 4213 h 5458"/>
              <a:gd name="T64" fmla="*/ 2131 w 4192"/>
              <a:gd name="T65" fmla="*/ 4009 h 5458"/>
              <a:gd name="T66" fmla="*/ 2066 w 4192"/>
              <a:gd name="T67" fmla="*/ 4394 h 5458"/>
              <a:gd name="T68" fmla="*/ 1905 w 4192"/>
              <a:gd name="T69" fmla="*/ 4588 h 5458"/>
              <a:gd name="T70" fmla="*/ 1662 w 4192"/>
              <a:gd name="T71" fmla="*/ 4758 h 5458"/>
              <a:gd name="T72" fmla="*/ 2155 w 4192"/>
              <a:gd name="T73" fmla="*/ 4942 h 5458"/>
              <a:gd name="T74" fmla="*/ 2385 w 4192"/>
              <a:gd name="T75" fmla="*/ 5166 h 5458"/>
              <a:gd name="T76" fmla="*/ 2543 w 4192"/>
              <a:gd name="T77" fmla="*/ 5458 h 5458"/>
              <a:gd name="T78" fmla="*/ 2743 w 4192"/>
              <a:gd name="T79" fmla="*/ 5134 h 5458"/>
              <a:gd name="T80" fmla="*/ 3096 w 4192"/>
              <a:gd name="T81" fmla="*/ 4868 h 5458"/>
              <a:gd name="T82" fmla="*/ 3467 w 4192"/>
              <a:gd name="T83" fmla="*/ 4759 h 5458"/>
              <a:gd name="T84" fmla="*/ 3996 w 4192"/>
              <a:gd name="T85" fmla="*/ 4816 h 5458"/>
              <a:gd name="T86" fmla="*/ 4192 w 4192"/>
              <a:gd name="T87" fmla="*/ 987 h 5458"/>
              <a:gd name="T88" fmla="*/ 4128 w 4192"/>
              <a:gd name="T89" fmla="*/ 584 h 5458"/>
              <a:gd name="T90" fmla="*/ 3960 w 4192"/>
              <a:gd name="T91" fmla="*/ 265 h 5458"/>
              <a:gd name="T92" fmla="*/ 3689 w 4192"/>
              <a:gd name="T93" fmla="*/ 61 h 5458"/>
              <a:gd name="T94" fmla="*/ 3363 w 4192"/>
              <a:gd name="T95" fmla="*/ 0 h 5458"/>
              <a:gd name="T96" fmla="*/ 3030 w 4192"/>
              <a:gd name="T97" fmla="*/ 59 h 5458"/>
              <a:gd name="T98" fmla="*/ 2728 w 4192"/>
              <a:gd name="T99" fmla="*/ 234 h 5458"/>
              <a:gd name="T100" fmla="*/ 2407 w 4192"/>
              <a:gd name="T101" fmla="*/ 650 h 5458"/>
              <a:gd name="T102" fmla="*/ 2079 w 4192"/>
              <a:gd name="T103" fmla="*/ 621 h 5458"/>
              <a:gd name="T104" fmla="*/ 1623 w 4192"/>
              <a:gd name="T105" fmla="*/ 723 h 5458"/>
              <a:gd name="T106" fmla="*/ 1269 w 4192"/>
              <a:gd name="T107" fmla="*/ 1004 h 5458"/>
              <a:gd name="T108" fmla="*/ 1078 w 4192"/>
              <a:gd name="T109" fmla="*/ 1359 h 5458"/>
              <a:gd name="T110" fmla="*/ 901 w 4192"/>
              <a:gd name="T111" fmla="*/ 1492 h 5458"/>
              <a:gd name="T112" fmla="*/ 500 w 4192"/>
              <a:gd name="T113" fmla="*/ 1648 h 5458"/>
              <a:gd name="T114" fmla="*/ 187 w 4192"/>
              <a:gd name="T115" fmla="*/ 1979 h 5458"/>
              <a:gd name="T116" fmla="*/ 15 w 4192"/>
              <a:gd name="T117" fmla="*/ 2420 h 5458"/>
              <a:gd name="T118" fmla="*/ 62 w 4192"/>
              <a:gd name="T119" fmla="*/ 2733 h 5458"/>
              <a:gd name="T120" fmla="*/ 477 w 4192"/>
              <a:gd name="T121" fmla="*/ 2705 h 5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192" h="5458">
                <a:moveTo>
                  <a:pt x="477" y="2705"/>
                </a:moveTo>
                <a:lnTo>
                  <a:pt x="517" y="2694"/>
                </a:lnTo>
                <a:lnTo>
                  <a:pt x="592" y="2665"/>
                </a:lnTo>
                <a:lnTo>
                  <a:pt x="662" y="2630"/>
                </a:lnTo>
                <a:lnTo>
                  <a:pt x="727" y="2588"/>
                </a:lnTo>
                <a:lnTo>
                  <a:pt x="816" y="2519"/>
                </a:lnTo>
                <a:lnTo>
                  <a:pt x="916" y="2418"/>
                </a:lnTo>
                <a:lnTo>
                  <a:pt x="997" y="2319"/>
                </a:lnTo>
                <a:lnTo>
                  <a:pt x="1058" y="2229"/>
                </a:lnTo>
                <a:lnTo>
                  <a:pt x="1113" y="2129"/>
                </a:lnTo>
                <a:lnTo>
                  <a:pt x="1121" y="2112"/>
                </a:lnTo>
                <a:lnTo>
                  <a:pt x="1165" y="2011"/>
                </a:lnTo>
                <a:lnTo>
                  <a:pt x="1260" y="2072"/>
                </a:lnTo>
                <a:lnTo>
                  <a:pt x="1318" y="2109"/>
                </a:lnTo>
                <a:lnTo>
                  <a:pt x="1432" y="2172"/>
                </a:lnTo>
                <a:lnTo>
                  <a:pt x="1545" y="2223"/>
                </a:lnTo>
                <a:lnTo>
                  <a:pt x="1656" y="2259"/>
                </a:lnTo>
                <a:lnTo>
                  <a:pt x="1764" y="2282"/>
                </a:lnTo>
                <a:lnTo>
                  <a:pt x="1870" y="2294"/>
                </a:lnTo>
                <a:lnTo>
                  <a:pt x="1974" y="2291"/>
                </a:lnTo>
                <a:lnTo>
                  <a:pt x="2075" y="2274"/>
                </a:lnTo>
                <a:lnTo>
                  <a:pt x="2124" y="2261"/>
                </a:lnTo>
                <a:lnTo>
                  <a:pt x="2161" y="2250"/>
                </a:lnTo>
                <a:lnTo>
                  <a:pt x="2229" y="2223"/>
                </a:lnTo>
                <a:lnTo>
                  <a:pt x="2326" y="2171"/>
                </a:lnTo>
                <a:lnTo>
                  <a:pt x="2442" y="2088"/>
                </a:lnTo>
                <a:lnTo>
                  <a:pt x="2542" y="1994"/>
                </a:lnTo>
                <a:lnTo>
                  <a:pt x="2626" y="1900"/>
                </a:lnTo>
                <a:lnTo>
                  <a:pt x="2693" y="1808"/>
                </a:lnTo>
                <a:lnTo>
                  <a:pt x="2767" y="1689"/>
                </a:lnTo>
                <a:lnTo>
                  <a:pt x="2793" y="1641"/>
                </a:lnTo>
                <a:lnTo>
                  <a:pt x="2767" y="1597"/>
                </a:lnTo>
                <a:lnTo>
                  <a:pt x="2719" y="1499"/>
                </a:lnTo>
                <a:lnTo>
                  <a:pt x="2678" y="1394"/>
                </a:lnTo>
                <a:lnTo>
                  <a:pt x="2643" y="1279"/>
                </a:lnTo>
                <a:lnTo>
                  <a:pt x="2627" y="1217"/>
                </a:lnTo>
                <a:lnTo>
                  <a:pt x="2813" y="1174"/>
                </a:lnTo>
                <a:lnTo>
                  <a:pt x="2825" y="1231"/>
                </a:lnTo>
                <a:lnTo>
                  <a:pt x="2858" y="1336"/>
                </a:lnTo>
                <a:lnTo>
                  <a:pt x="2897" y="1432"/>
                </a:lnTo>
                <a:lnTo>
                  <a:pt x="2940" y="1518"/>
                </a:lnTo>
                <a:lnTo>
                  <a:pt x="2989" y="1593"/>
                </a:lnTo>
                <a:lnTo>
                  <a:pt x="3042" y="1657"/>
                </a:lnTo>
                <a:lnTo>
                  <a:pt x="3102" y="1712"/>
                </a:lnTo>
                <a:lnTo>
                  <a:pt x="3166" y="1756"/>
                </a:lnTo>
                <a:lnTo>
                  <a:pt x="3200" y="1773"/>
                </a:lnTo>
                <a:lnTo>
                  <a:pt x="3252" y="1795"/>
                </a:lnTo>
                <a:lnTo>
                  <a:pt x="3353" y="1821"/>
                </a:lnTo>
                <a:lnTo>
                  <a:pt x="3454" y="1827"/>
                </a:lnTo>
                <a:lnTo>
                  <a:pt x="3547" y="1822"/>
                </a:lnTo>
                <a:lnTo>
                  <a:pt x="3668" y="1797"/>
                </a:lnTo>
                <a:lnTo>
                  <a:pt x="3769" y="1764"/>
                </a:lnTo>
                <a:lnTo>
                  <a:pt x="3779" y="1759"/>
                </a:lnTo>
                <a:lnTo>
                  <a:pt x="3861" y="1930"/>
                </a:lnTo>
                <a:lnTo>
                  <a:pt x="3833" y="1943"/>
                </a:lnTo>
                <a:lnTo>
                  <a:pt x="3678" y="1991"/>
                </a:lnTo>
                <a:lnTo>
                  <a:pt x="3572" y="2010"/>
                </a:lnTo>
                <a:lnTo>
                  <a:pt x="3494" y="2017"/>
                </a:lnTo>
                <a:lnTo>
                  <a:pt x="3453" y="2018"/>
                </a:lnTo>
                <a:lnTo>
                  <a:pt x="3413" y="2017"/>
                </a:lnTo>
                <a:lnTo>
                  <a:pt x="3331" y="2009"/>
                </a:lnTo>
                <a:lnTo>
                  <a:pt x="3247" y="1992"/>
                </a:lnTo>
                <a:lnTo>
                  <a:pt x="3162" y="1963"/>
                </a:lnTo>
                <a:lnTo>
                  <a:pt x="3120" y="1945"/>
                </a:lnTo>
                <a:lnTo>
                  <a:pt x="3065" y="1917"/>
                </a:lnTo>
                <a:lnTo>
                  <a:pt x="2965" y="1845"/>
                </a:lnTo>
                <a:lnTo>
                  <a:pt x="2920" y="1803"/>
                </a:lnTo>
                <a:lnTo>
                  <a:pt x="2893" y="1851"/>
                </a:lnTo>
                <a:lnTo>
                  <a:pt x="2816" y="1963"/>
                </a:lnTo>
                <a:lnTo>
                  <a:pt x="2715" y="2088"/>
                </a:lnTo>
                <a:lnTo>
                  <a:pt x="2623" y="2181"/>
                </a:lnTo>
                <a:lnTo>
                  <a:pt x="2555" y="2241"/>
                </a:lnTo>
                <a:lnTo>
                  <a:pt x="2517" y="2269"/>
                </a:lnTo>
                <a:lnTo>
                  <a:pt x="2548" y="2319"/>
                </a:lnTo>
                <a:lnTo>
                  <a:pt x="2608" y="2426"/>
                </a:lnTo>
                <a:lnTo>
                  <a:pt x="2663" y="2544"/>
                </a:lnTo>
                <a:lnTo>
                  <a:pt x="2709" y="2671"/>
                </a:lnTo>
                <a:lnTo>
                  <a:pt x="2744" y="2806"/>
                </a:lnTo>
                <a:lnTo>
                  <a:pt x="2763" y="2950"/>
                </a:lnTo>
                <a:lnTo>
                  <a:pt x="2763" y="3103"/>
                </a:lnTo>
                <a:lnTo>
                  <a:pt x="2740" y="3262"/>
                </a:lnTo>
                <a:lnTo>
                  <a:pt x="2718" y="3345"/>
                </a:lnTo>
                <a:lnTo>
                  <a:pt x="2706" y="3385"/>
                </a:lnTo>
                <a:lnTo>
                  <a:pt x="2669" y="3462"/>
                </a:lnTo>
                <a:lnTo>
                  <a:pt x="2619" y="3533"/>
                </a:lnTo>
                <a:lnTo>
                  <a:pt x="2558" y="3600"/>
                </a:lnTo>
                <a:lnTo>
                  <a:pt x="2490" y="3663"/>
                </a:lnTo>
                <a:lnTo>
                  <a:pt x="2413" y="3718"/>
                </a:lnTo>
                <a:lnTo>
                  <a:pt x="2332" y="3769"/>
                </a:lnTo>
                <a:lnTo>
                  <a:pt x="2247" y="3810"/>
                </a:lnTo>
                <a:lnTo>
                  <a:pt x="2203" y="3829"/>
                </a:lnTo>
                <a:lnTo>
                  <a:pt x="2276" y="3876"/>
                </a:lnTo>
                <a:lnTo>
                  <a:pt x="2416" y="3957"/>
                </a:lnTo>
                <a:lnTo>
                  <a:pt x="2549" y="4022"/>
                </a:lnTo>
                <a:lnTo>
                  <a:pt x="2678" y="4070"/>
                </a:lnTo>
                <a:lnTo>
                  <a:pt x="2801" y="4102"/>
                </a:lnTo>
                <a:lnTo>
                  <a:pt x="2918" y="4118"/>
                </a:lnTo>
                <a:lnTo>
                  <a:pt x="3028" y="4118"/>
                </a:lnTo>
                <a:lnTo>
                  <a:pt x="3133" y="4101"/>
                </a:lnTo>
                <a:lnTo>
                  <a:pt x="3182" y="4085"/>
                </a:lnTo>
                <a:lnTo>
                  <a:pt x="3213" y="4073"/>
                </a:lnTo>
                <a:lnTo>
                  <a:pt x="3271" y="4046"/>
                </a:lnTo>
                <a:lnTo>
                  <a:pt x="3350" y="3997"/>
                </a:lnTo>
                <a:lnTo>
                  <a:pt x="3440" y="3918"/>
                </a:lnTo>
                <a:lnTo>
                  <a:pt x="3510" y="3834"/>
                </a:lnTo>
                <a:lnTo>
                  <a:pt x="3564" y="3751"/>
                </a:lnTo>
                <a:lnTo>
                  <a:pt x="3603" y="3677"/>
                </a:lnTo>
                <a:lnTo>
                  <a:pt x="3637" y="3595"/>
                </a:lnTo>
                <a:lnTo>
                  <a:pt x="3641" y="3582"/>
                </a:lnTo>
                <a:lnTo>
                  <a:pt x="3824" y="3635"/>
                </a:lnTo>
                <a:lnTo>
                  <a:pt x="3817" y="3657"/>
                </a:lnTo>
                <a:lnTo>
                  <a:pt x="3774" y="3760"/>
                </a:lnTo>
                <a:lnTo>
                  <a:pt x="3726" y="3852"/>
                </a:lnTo>
                <a:lnTo>
                  <a:pt x="3659" y="3953"/>
                </a:lnTo>
                <a:lnTo>
                  <a:pt x="3571" y="4057"/>
                </a:lnTo>
                <a:lnTo>
                  <a:pt x="3489" y="4131"/>
                </a:lnTo>
                <a:lnTo>
                  <a:pt x="3427" y="4175"/>
                </a:lnTo>
                <a:lnTo>
                  <a:pt x="3360" y="4215"/>
                </a:lnTo>
                <a:lnTo>
                  <a:pt x="3284" y="4250"/>
                </a:lnTo>
                <a:lnTo>
                  <a:pt x="3244" y="4264"/>
                </a:lnTo>
                <a:lnTo>
                  <a:pt x="3179" y="4285"/>
                </a:lnTo>
                <a:lnTo>
                  <a:pt x="3042" y="4307"/>
                </a:lnTo>
                <a:lnTo>
                  <a:pt x="2971" y="4308"/>
                </a:lnTo>
                <a:lnTo>
                  <a:pt x="2923" y="4308"/>
                </a:lnTo>
                <a:lnTo>
                  <a:pt x="2827" y="4299"/>
                </a:lnTo>
                <a:lnTo>
                  <a:pt x="2727" y="4280"/>
                </a:lnTo>
                <a:lnTo>
                  <a:pt x="2625" y="4251"/>
                </a:lnTo>
                <a:lnTo>
                  <a:pt x="2520" y="4213"/>
                </a:lnTo>
                <a:lnTo>
                  <a:pt x="2412" y="4167"/>
                </a:lnTo>
                <a:lnTo>
                  <a:pt x="2302" y="4111"/>
                </a:lnTo>
                <a:lnTo>
                  <a:pt x="2188" y="4045"/>
                </a:lnTo>
                <a:lnTo>
                  <a:pt x="2131" y="4009"/>
                </a:lnTo>
                <a:lnTo>
                  <a:pt x="2137" y="4067"/>
                </a:lnTo>
                <a:lnTo>
                  <a:pt x="2133" y="4181"/>
                </a:lnTo>
                <a:lnTo>
                  <a:pt x="2109" y="4291"/>
                </a:lnTo>
                <a:lnTo>
                  <a:pt x="2066" y="4394"/>
                </a:lnTo>
                <a:lnTo>
                  <a:pt x="2036" y="4443"/>
                </a:lnTo>
                <a:lnTo>
                  <a:pt x="2017" y="4469"/>
                </a:lnTo>
                <a:lnTo>
                  <a:pt x="1977" y="4519"/>
                </a:lnTo>
                <a:lnTo>
                  <a:pt x="1905" y="4588"/>
                </a:lnTo>
                <a:lnTo>
                  <a:pt x="1794" y="4666"/>
                </a:lnTo>
                <a:lnTo>
                  <a:pt x="1667" y="4728"/>
                </a:lnTo>
                <a:lnTo>
                  <a:pt x="1597" y="4751"/>
                </a:lnTo>
                <a:lnTo>
                  <a:pt x="1662" y="4758"/>
                </a:lnTo>
                <a:lnTo>
                  <a:pt x="1794" y="4782"/>
                </a:lnTo>
                <a:lnTo>
                  <a:pt x="1929" y="4823"/>
                </a:lnTo>
                <a:lnTo>
                  <a:pt x="2059" y="4882"/>
                </a:lnTo>
                <a:lnTo>
                  <a:pt x="2155" y="4942"/>
                </a:lnTo>
                <a:lnTo>
                  <a:pt x="2216" y="4987"/>
                </a:lnTo>
                <a:lnTo>
                  <a:pt x="2276" y="5040"/>
                </a:lnTo>
                <a:lnTo>
                  <a:pt x="2332" y="5100"/>
                </a:lnTo>
                <a:lnTo>
                  <a:pt x="2385" y="5166"/>
                </a:lnTo>
                <a:lnTo>
                  <a:pt x="2435" y="5239"/>
                </a:lnTo>
                <a:lnTo>
                  <a:pt x="2481" y="5320"/>
                </a:lnTo>
                <a:lnTo>
                  <a:pt x="2524" y="5410"/>
                </a:lnTo>
                <a:lnTo>
                  <a:pt x="2543" y="5458"/>
                </a:lnTo>
                <a:lnTo>
                  <a:pt x="2564" y="5407"/>
                </a:lnTo>
                <a:lnTo>
                  <a:pt x="2614" y="5310"/>
                </a:lnTo>
                <a:lnTo>
                  <a:pt x="2674" y="5219"/>
                </a:lnTo>
                <a:lnTo>
                  <a:pt x="2743" y="5134"/>
                </a:lnTo>
                <a:lnTo>
                  <a:pt x="2820" y="5056"/>
                </a:lnTo>
                <a:lnTo>
                  <a:pt x="2905" y="4985"/>
                </a:lnTo>
                <a:lnTo>
                  <a:pt x="2998" y="4921"/>
                </a:lnTo>
                <a:lnTo>
                  <a:pt x="3096" y="4868"/>
                </a:lnTo>
                <a:lnTo>
                  <a:pt x="3148" y="4845"/>
                </a:lnTo>
                <a:lnTo>
                  <a:pt x="3210" y="4820"/>
                </a:lnTo>
                <a:lnTo>
                  <a:pt x="3337" y="4782"/>
                </a:lnTo>
                <a:lnTo>
                  <a:pt x="3467" y="4759"/>
                </a:lnTo>
                <a:lnTo>
                  <a:pt x="3598" y="4751"/>
                </a:lnTo>
                <a:lnTo>
                  <a:pt x="3731" y="4759"/>
                </a:lnTo>
                <a:lnTo>
                  <a:pt x="3864" y="4780"/>
                </a:lnTo>
                <a:lnTo>
                  <a:pt x="3996" y="4816"/>
                </a:lnTo>
                <a:lnTo>
                  <a:pt x="4127" y="4867"/>
                </a:lnTo>
                <a:lnTo>
                  <a:pt x="4192" y="4898"/>
                </a:lnTo>
                <a:lnTo>
                  <a:pt x="4192" y="1043"/>
                </a:lnTo>
                <a:lnTo>
                  <a:pt x="4192" y="987"/>
                </a:lnTo>
                <a:lnTo>
                  <a:pt x="4185" y="881"/>
                </a:lnTo>
                <a:lnTo>
                  <a:pt x="4172" y="777"/>
                </a:lnTo>
                <a:lnTo>
                  <a:pt x="4153" y="679"/>
                </a:lnTo>
                <a:lnTo>
                  <a:pt x="4128" y="584"/>
                </a:lnTo>
                <a:lnTo>
                  <a:pt x="4096" y="496"/>
                </a:lnTo>
                <a:lnTo>
                  <a:pt x="4057" y="413"/>
                </a:lnTo>
                <a:lnTo>
                  <a:pt x="4011" y="337"/>
                </a:lnTo>
                <a:lnTo>
                  <a:pt x="3960" y="265"/>
                </a:lnTo>
                <a:lnTo>
                  <a:pt x="3903" y="203"/>
                </a:lnTo>
                <a:lnTo>
                  <a:pt x="3838" y="148"/>
                </a:lnTo>
                <a:lnTo>
                  <a:pt x="3766" y="100"/>
                </a:lnTo>
                <a:lnTo>
                  <a:pt x="3689" y="61"/>
                </a:lnTo>
                <a:lnTo>
                  <a:pt x="3604" y="31"/>
                </a:lnTo>
                <a:lnTo>
                  <a:pt x="3514" y="10"/>
                </a:lnTo>
                <a:lnTo>
                  <a:pt x="3415" y="0"/>
                </a:lnTo>
                <a:lnTo>
                  <a:pt x="3363" y="0"/>
                </a:lnTo>
                <a:lnTo>
                  <a:pt x="3312" y="0"/>
                </a:lnTo>
                <a:lnTo>
                  <a:pt x="3213" y="11"/>
                </a:lnTo>
                <a:lnTo>
                  <a:pt x="3118" y="31"/>
                </a:lnTo>
                <a:lnTo>
                  <a:pt x="3030" y="59"/>
                </a:lnTo>
                <a:lnTo>
                  <a:pt x="2946" y="94"/>
                </a:lnTo>
                <a:lnTo>
                  <a:pt x="2868" y="136"/>
                </a:lnTo>
                <a:lnTo>
                  <a:pt x="2796" y="184"/>
                </a:lnTo>
                <a:lnTo>
                  <a:pt x="2728" y="234"/>
                </a:lnTo>
                <a:lnTo>
                  <a:pt x="2638" y="317"/>
                </a:lnTo>
                <a:lnTo>
                  <a:pt x="2536" y="433"/>
                </a:lnTo>
                <a:lnTo>
                  <a:pt x="2460" y="547"/>
                </a:lnTo>
                <a:lnTo>
                  <a:pt x="2407" y="650"/>
                </a:lnTo>
                <a:lnTo>
                  <a:pt x="2390" y="694"/>
                </a:lnTo>
                <a:lnTo>
                  <a:pt x="2328" y="670"/>
                </a:lnTo>
                <a:lnTo>
                  <a:pt x="2202" y="636"/>
                </a:lnTo>
                <a:lnTo>
                  <a:pt x="2079" y="621"/>
                </a:lnTo>
                <a:lnTo>
                  <a:pt x="1958" y="624"/>
                </a:lnTo>
                <a:lnTo>
                  <a:pt x="1842" y="644"/>
                </a:lnTo>
                <a:lnTo>
                  <a:pt x="1730" y="676"/>
                </a:lnTo>
                <a:lnTo>
                  <a:pt x="1623" y="723"/>
                </a:lnTo>
                <a:lnTo>
                  <a:pt x="1523" y="780"/>
                </a:lnTo>
                <a:lnTo>
                  <a:pt x="1430" y="847"/>
                </a:lnTo>
                <a:lnTo>
                  <a:pt x="1344" y="923"/>
                </a:lnTo>
                <a:lnTo>
                  <a:pt x="1269" y="1004"/>
                </a:lnTo>
                <a:lnTo>
                  <a:pt x="1204" y="1090"/>
                </a:lnTo>
                <a:lnTo>
                  <a:pt x="1150" y="1179"/>
                </a:lnTo>
                <a:lnTo>
                  <a:pt x="1108" y="1269"/>
                </a:lnTo>
                <a:lnTo>
                  <a:pt x="1078" y="1359"/>
                </a:lnTo>
                <a:lnTo>
                  <a:pt x="1064" y="1449"/>
                </a:lnTo>
                <a:lnTo>
                  <a:pt x="1063" y="1492"/>
                </a:lnTo>
                <a:lnTo>
                  <a:pt x="1008" y="1488"/>
                </a:lnTo>
                <a:lnTo>
                  <a:pt x="901" y="1492"/>
                </a:lnTo>
                <a:lnTo>
                  <a:pt x="796" y="1511"/>
                </a:lnTo>
                <a:lnTo>
                  <a:pt x="693" y="1545"/>
                </a:lnTo>
                <a:lnTo>
                  <a:pt x="595" y="1591"/>
                </a:lnTo>
                <a:lnTo>
                  <a:pt x="500" y="1648"/>
                </a:lnTo>
                <a:lnTo>
                  <a:pt x="412" y="1717"/>
                </a:lnTo>
                <a:lnTo>
                  <a:pt x="329" y="1796"/>
                </a:lnTo>
                <a:lnTo>
                  <a:pt x="254" y="1883"/>
                </a:lnTo>
                <a:lnTo>
                  <a:pt x="187" y="1979"/>
                </a:lnTo>
                <a:lnTo>
                  <a:pt x="128" y="2081"/>
                </a:lnTo>
                <a:lnTo>
                  <a:pt x="80" y="2189"/>
                </a:lnTo>
                <a:lnTo>
                  <a:pt x="41" y="2303"/>
                </a:lnTo>
                <a:lnTo>
                  <a:pt x="15" y="2420"/>
                </a:lnTo>
                <a:lnTo>
                  <a:pt x="1" y="2540"/>
                </a:lnTo>
                <a:lnTo>
                  <a:pt x="0" y="2663"/>
                </a:lnTo>
                <a:lnTo>
                  <a:pt x="4" y="2724"/>
                </a:lnTo>
                <a:lnTo>
                  <a:pt x="62" y="2733"/>
                </a:lnTo>
                <a:lnTo>
                  <a:pt x="180" y="2741"/>
                </a:lnTo>
                <a:lnTo>
                  <a:pt x="298" y="2737"/>
                </a:lnTo>
                <a:lnTo>
                  <a:pt x="417" y="2720"/>
                </a:lnTo>
                <a:lnTo>
                  <a:pt x="477" y="2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82" name="Freeform 12">
            <a:extLst>
              <a:ext uri="{FF2B5EF4-FFF2-40B4-BE49-F238E27FC236}">
                <a16:creationId xmlns:a16="http://schemas.microsoft.com/office/drawing/2014/main" id="{CC927B30-8FC7-4669-9E5A-AF2FC983577E}"/>
              </a:ext>
            </a:extLst>
          </p:cNvPr>
          <p:cNvSpPr>
            <a:spLocks/>
          </p:cNvSpPr>
          <p:nvPr/>
        </p:nvSpPr>
        <p:spPr bwMode="auto">
          <a:xfrm>
            <a:off x="1048360" y="3972392"/>
            <a:ext cx="1793813" cy="1814586"/>
          </a:xfrm>
          <a:custGeom>
            <a:avLst/>
            <a:gdLst>
              <a:gd name="T0" fmla="*/ 3529 w 4838"/>
              <a:gd name="T1" fmla="*/ 1221 h 4891"/>
              <a:gd name="T2" fmla="*/ 3309 w 4838"/>
              <a:gd name="T3" fmla="*/ 1693 h 4891"/>
              <a:gd name="T4" fmla="*/ 2934 w 4838"/>
              <a:gd name="T5" fmla="*/ 1713 h 4891"/>
              <a:gd name="T6" fmla="*/ 2480 w 4838"/>
              <a:gd name="T7" fmla="*/ 1788 h 4891"/>
              <a:gd name="T8" fmla="*/ 2152 w 4838"/>
              <a:gd name="T9" fmla="*/ 2101 h 4891"/>
              <a:gd name="T10" fmla="*/ 2061 w 4838"/>
              <a:gd name="T11" fmla="*/ 2446 h 4891"/>
              <a:gd name="T12" fmla="*/ 2134 w 4838"/>
              <a:gd name="T13" fmla="*/ 2824 h 4891"/>
              <a:gd name="T14" fmla="*/ 2694 w 4838"/>
              <a:gd name="T15" fmla="*/ 2885 h 4891"/>
              <a:gd name="T16" fmla="*/ 3072 w 4838"/>
              <a:gd name="T17" fmla="*/ 3203 h 4891"/>
              <a:gd name="T18" fmla="*/ 3294 w 4838"/>
              <a:gd name="T19" fmla="*/ 3078 h 4891"/>
              <a:gd name="T20" fmla="*/ 3681 w 4838"/>
              <a:gd name="T21" fmla="*/ 3038 h 4891"/>
              <a:gd name="T22" fmla="*/ 4108 w 4838"/>
              <a:gd name="T23" fmla="*/ 3411 h 4891"/>
              <a:gd name="T24" fmla="*/ 3556 w 4838"/>
              <a:gd name="T25" fmla="*/ 3222 h 4891"/>
              <a:gd name="T26" fmla="*/ 3147 w 4838"/>
              <a:gd name="T27" fmla="*/ 3387 h 4891"/>
              <a:gd name="T28" fmla="*/ 2925 w 4838"/>
              <a:gd name="T29" fmla="*/ 3862 h 4891"/>
              <a:gd name="T30" fmla="*/ 2765 w 4838"/>
              <a:gd name="T31" fmla="*/ 4137 h 4891"/>
              <a:gd name="T32" fmla="*/ 2795 w 4838"/>
              <a:gd name="T33" fmla="*/ 3582 h 4891"/>
              <a:gd name="T34" fmla="*/ 2808 w 4838"/>
              <a:gd name="T35" fmla="*/ 3196 h 4891"/>
              <a:gd name="T36" fmla="*/ 2323 w 4838"/>
              <a:gd name="T37" fmla="*/ 2989 h 4891"/>
              <a:gd name="T38" fmla="*/ 1929 w 4838"/>
              <a:gd name="T39" fmla="*/ 3131 h 4891"/>
              <a:gd name="T40" fmla="*/ 1663 w 4838"/>
              <a:gd name="T41" fmla="*/ 3585 h 4891"/>
              <a:gd name="T42" fmla="*/ 1534 w 4838"/>
              <a:gd name="T43" fmla="*/ 3349 h 4891"/>
              <a:gd name="T44" fmla="*/ 1906 w 4838"/>
              <a:gd name="T45" fmla="*/ 2919 h 4891"/>
              <a:gd name="T46" fmla="*/ 1876 w 4838"/>
              <a:gd name="T47" fmla="*/ 2536 h 4891"/>
              <a:gd name="T48" fmla="*/ 1949 w 4838"/>
              <a:gd name="T49" fmla="*/ 2090 h 4891"/>
              <a:gd name="T50" fmla="*/ 2190 w 4838"/>
              <a:gd name="T51" fmla="*/ 1755 h 4891"/>
              <a:gd name="T52" fmla="*/ 2454 w 4838"/>
              <a:gd name="T53" fmla="*/ 1594 h 4891"/>
              <a:gd name="T54" fmla="*/ 2884 w 4838"/>
              <a:gd name="T55" fmla="*/ 1521 h 4891"/>
              <a:gd name="T56" fmla="*/ 2893 w 4838"/>
              <a:gd name="T57" fmla="*/ 1264 h 4891"/>
              <a:gd name="T58" fmla="*/ 2518 w 4838"/>
              <a:gd name="T59" fmla="*/ 965 h 4891"/>
              <a:gd name="T60" fmla="*/ 1897 w 4838"/>
              <a:gd name="T61" fmla="*/ 910 h 4891"/>
              <a:gd name="T62" fmla="*/ 1737 w 4838"/>
              <a:gd name="T63" fmla="*/ 728 h 4891"/>
              <a:gd name="T64" fmla="*/ 1632 w 4838"/>
              <a:gd name="T65" fmla="*/ 348 h 4891"/>
              <a:gd name="T66" fmla="*/ 1346 w 4838"/>
              <a:gd name="T67" fmla="*/ 84 h 4891"/>
              <a:gd name="T68" fmla="*/ 988 w 4838"/>
              <a:gd name="T69" fmla="*/ 0 h 4891"/>
              <a:gd name="T70" fmla="*/ 394 w 4838"/>
              <a:gd name="T71" fmla="*/ 126 h 4891"/>
              <a:gd name="T72" fmla="*/ 117 w 4838"/>
              <a:gd name="T73" fmla="*/ 426 h 4891"/>
              <a:gd name="T74" fmla="*/ 0 w 4838"/>
              <a:gd name="T75" fmla="*/ 950 h 4891"/>
              <a:gd name="T76" fmla="*/ 164 w 4838"/>
              <a:gd name="T77" fmla="*/ 1501 h 4891"/>
              <a:gd name="T78" fmla="*/ 327 w 4838"/>
              <a:gd name="T79" fmla="*/ 1873 h 4891"/>
              <a:gd name="T80" fmla="*/ 388 w 4838"/>
              <a:gd name="T81" fmla="*/ 2306 h 4891"/>
              <a:gd name="T82" fmla="*/ 786 w 4838"/>
              <a:gd name="T83" fmla="*/ 2783 h 4891"/>
              <a:gd name="T84" fmla="*/ 925 w 4838"/>
              <a:gd name="T85" fmla="*/ 3339 h 4891"/>
              <a:gd name="T86" fmla="*/ 1352 w 4838"/>
              <a:gd name="T87" fmla="*/ 3887 h 4891"/>
              <a:gd name="T88" fmla="*/ 1899 w 4838"/>
              <a:gd name="T89" fmla="*/ 4138 h 4891"/>
              <a:gd name="T90" fmla="*/ 2230 w 4838"/>
              <a:gd name="T91" fmla="*/ 4267 h 4891"/>
              <a:gd name="T92" fmla="*/ 2625 w 4838"/>
              <a:gd name="T93" fmla="*/ 4620 h 4891"/>
              <a:gd name="T94" fmla="*/ 3155 w 4838"/>
              <a:gd name="T95" fmla="*/ 4841 h 4891"/>
              <a:gd name="T96" fmla="*/ 3732 w 4838"/>
              <a:gd name="T97" fmla="*/ 4884 h 4891"/>
              <a:gd name="T98" fmla="*/ 4265 w 4838"/>
              <a:gd name="T99" fmla="*/ 4705 h 4891"/>
              <a:gd name="T100" fmla="*/ 4663 w 4838"/>
              <a:gd name="T101" fmla="*/ 4260 h 4891"/>
              <a:gd name="T102" fmla="*/ 4838 w 4838"/>
              <a:gd name="T103" fmla="*/ 3507 h 4891"/>
              <a:gd name="T104" fmla="*/ 4533 w 4838"/>
              <a:gd name="T105" fmla="*/ 942 h 4891"/>
              <a:gd name="T106" fmla="*/ 3925 w 4838"/>
              <a:gd name="T107" fmla="*/ 956 h 4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838" h="4891">
                <a:moveTo>
                  <a:pt x="3868" y="980"/>
                </a:moveTo>
                <a:lnTo>
                  <a:pt x="3812" y="1004"/>
                </a:lnTo>
                <a:lnTo>
                  <a:pt x="3707" y="1065"/>
                </a:lnTo>
                <a:lnTo>
                  <a:pt x="3613" y="1138"/>
                </a:lnTo>
                <a:lnTo>
                  <a:pt x="3529" y="1221"/>
                </a:lnTo>
                <a:lnTo>
                  <a:pt x="3457" y="1313"/>
                </a:lnTo>
                <a:lnTo>
                  <a:pt x="3398" y="1414"/>
                </a:lnTo>
                <a:lnTo>
                  <a:pt x="3351" y="1521"/>
                </a:lnTo>
                <a:lnTo>
                  <a:pt x="3320" y="1634"/>
                </a:lnTo>
                <a:lnTo>
                  <a:pt x="3309" y="1693"/>
                </a:lnTo>
                <a:lnTo>
                  <a:pt x="3294" y="1812"/>
                </a:lnTo>
                <a:lnTo>
                  <a:pt x="3181" y="1768"/>
                </a:lnTo>
                <a:lnTo>
                  <a:pt x="3133" y="1750"/>
                </a:lnTo>
                <a:lnTo>
                  <a:pt x="3035" y="1726"/>
                </a:lnTo>
                <a:lnTo>
                  <a:pt x="2934" y="1713"/>
                </a:lnTo>
                <a:lnTo>
                  <a:pt x="2833" y="1712"/>
                </a:lnTo>
                <a:lnTo>
                  <a:pt x="2735" y="1718"/>
                </a:lnTo>
                <a:lnTo>
                  <a:pt x="2642" y="1735"/>
                </a:lnTo>
                <a:lnTo>
                  <a:pt x="2556" y="1759"/>
                </a:lnTo>
                <a:lnTo>
                  <a:pt x="2480" y="1788"/>
                </a:lnTo>
                <a:lnTo>
                  <a:pt x="2446" y="1807"/>
                </a:lnTo>
                <a:lnTo>
                  <a:pt x="2392" y="1838"/>
                </a:lnTo>
                <a:lnTo>
                  <a:pt x="2292" y="1917"/>
                </a:lnTo>
                <a:lnTo>
                  <a:pt x="2205" y="2015"/>
                </a:lnTo>
                <a:lnTo>
                  <a:pt x="2152" y="2101"/>
                </a:lnTo>
                <a:lnTo>
                  <a:pt x="2122" y="2163"/>
                </a:lnTo>
                <a:lnTo>
                  <a:pt x="2098" y="2228"/>
                </a:lnTo>
                <a:lnTo>
                  <a:pt x="2079" y="2298"/>
                </a:lnTo>
                <a:lnTo>
                  <a:pt x="2066" y="2370"/>
                </a:lnTo>
                <a:lnTo>
                  <a:pt x="2061" y="2446"/>
                </a:lnTo>
                <a:lnTo>
                  <a:pt x="2064" y="2525"/>
                </a:lnTo>
                <a:lnTo>
                  <a:pt x="2073" y="2608"/>
                </a:lnTo>
                <a:lnTo>
                  <a:pt x="2091" y="2692"/>
                </a:lnTo>
                <a:lnTo>
                  <a:pt x="2117" y="2780"/>
                </a:lnTo>
                <a:lnTo>
                  <a:pt x="2134" y="2824"/>
                </a:lnTo>
                <a:lnTo>
                  <a:pt x="2199" y="2810"/>
                </a:lnTo>
                <a:lnTo>
                  <a:pt x="2326" y="2798"/>
                </a:lnTo>
                <a:lnTo>
                  <a:pt x="2451" y="2807"/>
                </a:lnTo>
                <a:lnTo>
                  <a:pt x="2575" y="2836"/>
                </a:lnTo>
                <a:lnTo>
                  <a:pt x="2694" y="2885"/>
                </a:lnTo>
                <a:lnTo>
                  <a:pt x="2808" y="2952"/>
                </a:lnTo>
                <a:lnTo>
                  <a:pt x="2918" y="3039"/>
                </a:lnTo>
                <a:lnTo>
                  <a:pt x="3022" y="3144"/>
                </a:lnTo>
                <a:lnTo>
                  <a:pt x="3071" y="3204"/>
                </a:lnTo>
                <a:lnTo>
                  <a:pt x="3072" y="3203"/>
                </a:lnTo>
                <a:lnTo>
                  <a:pt x="3074" y="3201"/>
                </a:lnTo>
                <a:lnTo>
                  <a:pt x="3103" y="3179"/>
                </a:lnTo>
                <a:lnTo>
                  <a:pt x="3164" y="3139"/>
                </a:lnTo>
                <a:lnTo>
                  <a:pt x="3228" y="3107"/>
                </a:lnTo>
                <a:lnTo>
                  <a:pt x="3294" y="3078"/>
                </a:lnTo>
                <a:lnTo>
                  <a:pt x="3361" y="3057"/>
                </a:lnTo>
                <a:lnTo>
                  <a:pt x="3430" y="3042"/>
                </a:lnTo>
                <a:lnTo>
                  <a:pt x="3500" y="3034"/>
                </a:lnTo>
                <a:lnTo>
                  <a:pt x="3573" y="3030"/>
                </a:lnTo>
                <a:lnTo>
                  <a:pt x="3681" y="3038"/>
                </a:lnTo>
                <a:lnTo>
                  <a:pt x="3832" y="3069"/>
                </a:lnTo>
                <a:lnTo>
                  <a:pt x="3983" y="3125"/>
                </a:lnTo>
                <a:lnTo>
                  <a:pt x="4138" y="3204"/>
                </a:lnTo>
                <a:lnTo>
                  <a:pt x="4214" y="3254"/>
                </a:lnTo>
                <a:lnTo>
                  <a:pt x="4108" y="3411"/>
                </a:lnTo>
                <a:lnTo>
                  <a:pt x="4044" y="3370"/>
                </a:lnTo>
                <a:lnTo>
                  <a:pt x="3919" y="3304"/>
                </a:lnTo>
                <a:lnTo>
                  <a:pt x="3796" y="3257"/>
                </a:lnTo>
                <a:lnTo>
                  <a:pt x="3674" y="3230"/>
                </a:lnTo>
                <a:lnTo>
                  <a:pt x="3556" y="3222"/>
                </a:lnTo>
                <a:lnTo>
                  <a:pt x="3443" y="3234"/>
                </a:lnTo>
                <a:lnTo>
                  <a:pt x="3337" y="3266"/>
                </a:lnTo>
                <a:lnTo>
                  <a:pt x="3237" y="3318"/>
                </a:lnTo>
                <a:lnTo>
                  <a:pt x="3190" y="3352"/>
                </a:lnTo>
                <a:lnTo>
                  <a:pt x="3147" y="3387"/>
                </a:lnTo>
                <a:lnTo>
                  <a:pt x="3075" y="3466"/>
                </a:lnTo>
                <a:lnTo>
                  <a:pt x="3014" y="3555"/>
                </a:lnTo>
                <a:lnTo>
                  <a:pt x="2969" y="3654"/>
                </a:lnTo>
                <a:lnTo>
                  <a:pt x="2939" y="3756"/>
                </a:lnTo>
                <a:lnTo>
                  <a:pt x="2925" y="3862"/>
                </a:lnTo>
                <a:lnTo>
                  <a:pt x="2926" y="3970"/>
                </a:lnTo>
                <a:lnTo>
                  <a:pt x="2944" y="4075"/>
                </a:lnTo>
                <a:lnTo>
                  <a:pt x="2961" y="4127"/>
                </a:lnTo>
                <a:lnTo>
                  <a:pt x="2782" y="4190"/>
                </a:lnTo>
                <a:lnTo>
                  <a:pt x="2765" y="4137"/>
                </a:lnTo>
                <a:lnTo>
                  <a:pt x="2742" y="4027"/>
                </a:lnTo>
                <a:lnTo>
                  <a:pt x="2734" y="3914"/>
                </a:lnTo>
                <a:lnTo>
                  <a:pt x="2740" y="3801"/>
                </a:lnTo>
                <a:lnTo>
                  <a:pt x="2761" y="3691"/>
                </a:lnTo>
                <a:lnTo>
                  <a:pt x="2795" y="3582"/>
                </a:lnTo>
                <a:lnTo>
                  <a:pt x="2842" y="3480"/>
                </a:lnTo>
                <a:lnTo>
                  <a:pt x="2900" y="3383"/>
                </a:lnTo>
                <a:lnTo>
                  <a:pt x="2935" y="3339"/>
                </a:lnTo>
                <a:lnTo>
                  <a:pt x="2895" y="3287"/>
                </a:lnTo>
                <a:lnTo>
                  <a:pt x="2808" y="3196"/>
                </a:lnTo>
                <a:lnTo>
                  <a:pt x="2717" y="3121"/>
                </a:lnTo>
                <a:lnTo>
                  <a:pt x="2623" y="3063"/>
                </a:lnTo>
                <a:lnTo>
                  <a:pt x="2525" y="3021"/>
                </a:lnTo>
                <a:lnTo>
                  <a:pt x="2426" y="2996"/>
                </a:lnTo>
                <a:lnTo>
                  <a:pt x="2323" y="2989"/>
                </a:lnTo>
                <a:lnTo>
                  <a:pt x="2221" y="2999"/>
                </a:lnTo>
                <a:lnTo>
                  <a:pt x="2169" y="3011"/>
                </a:lnTo>
                <a:lnTo>
                  <a:pt x="2117" y="3026"/>
                </a:lnTo>
                <a:lnTo>
                  <a:pt x="2019" y="3072"/>
                </a:lnTo>
                <a:lnTo>
                  <a:pt x="1929" y="3131"/>
                </a:lnTo>
                <a:lnTo>
                  <a:pt x="1849" y="3204"/>
                </a:lnTo>
                <a:lnTo>
                  <a:pt x="1781" y="3288"/>
                </a:lnTo>
                <a:lnTo>
                  <a:pt x="1727" y="3380"/>
                </a:lnTo>
                <a:lnTo>
                  <a:pt x="1687" y="3480"/>
                </a:lnTo>
                <a:lnTo>
                  <a:pt x="1663" y="3585"/>
                </a:lnTo>
                <a:lnTo>
                  <a:pt x="1660" y="3638"/>
                </a:lnTo>
                <a:lnTo>
                  <a:pt x="1470" y="3629"/>
                </a:lnTo>
                <a:lnTo>
                  <a:pt x="1474" y="3571"/>
                </a:lnTo>
                <a:lnTo>
                  <a:pt x="1496" y="3458"/>
                </a:lnTo>
                <a:lnTo>
                  <a:pt x="1534" y="3349"/>
                </a:lnTo>
                <a:lnTo>
                  <a:pt x="1584" y="3245"/>
                </a:lnTo>
                <a:lnTo>
                  <a:pt x="1649" y="3149"/>
                </a:lnTo>
                <a:lnTo>
                  <a:pt x="1724" y="3063"/>
                </a:lnTo>
                <a:lnTo>
                  <a:pt x="1811" y="2985"/>
                </a:lnTo>
                <a:lnTo>
                  <a:pt x="1906" y="2919"/>
                </a:lnTo>
                <a:lnTo>
                  <a:pt x="1956" y="2891"/>
                </a:lnTo>
                <a:lnTo>
                  <a:pt x="1937" y="2840"/>
                </a:lnTo>
                <a:lnTo>
                  <a:pt x="1907" y="2736"/>
                </a:lnTo>
                <a:lnTo>
                  <a:pt x="1886" y="2635"/>
                </a:lnTo>
                <a:lnTo>
                  <a:pt x="1876" y="2536"/>
                </a:lnTo>
                <a:lnTo>
                  <a:pt x="1873" y="2440"/>
                </a:lnTo>
                <a:lnTo>
                  <a:pt x="1881" y="2347"/>
                </a:lnTo>
                <a:lnTo>
                  <a:pt x="1895" y="2258"/>
                </a:lnTo>
                <a:lnTo>
                  <a:pt x="1919" y="2172"/>
                </a:lnTo>
                <a:lnTo>
                  <a:pt x="1949" y="2090"/>
                </a:lnTo>
                <a:lnTo>
                  <a:pt x="1985" y="2014"/>
                </a:lnTo>
                <a:lnTo>
                  <a:pt x="2028" y="1941"/>
                </a:lnTo>
                <a:lnTo>
                  <a:pt x="2077" y="1874"/>
                </a:lnTo>
                <a:lnTo>
                  <a:pt x="2131" y="1812"/>
                </a:lnTo>
                <a:lnTo>
                  <a:pt x="2190" y="1755"/>
                </a:lnTo>
                <a:lnTo>
                  <a:pt x="2253" y="1704"/>
                </a:lnTo>
                <a:lnTo>
                  <a:pt x="2321" y="1659"/>
                </a:lnTo>
                <a:lnTo>
                  <a:pt x="2356" y="1639"/>
                </a:lnTo>
                <a:lnTo>
                  <a:pt x="2385" y="1624"/>
                </a:lnTo>
                <a:lnTo>
                  <a:pt x="2454" y="1594"/>
                </a:lnTo>
                <a:lnTo>
                  <a:pt x="2529" y="1569"/>
                </a:lnTo>
                <a:lnTo>
                  <a:pt x="2612" y="1549"/>
                </a:lnTo>
                <a:lnTo>
                  <a:pt x="2699" y="1533"/>
                </a:lnTo>
                <a:lnTo>
                  <a:pt x="2790" y="1524"/>
                </a:lnTo>
                <a:lnTo>
                  <a:pt x="2884" y="1521"/>
                </a:lnTo>
                <a:lnTo>
                  <a:pt x="2980" y="1527"/>
                </a:lnTo>
                <a:lnTo>
                  <a:pt x="3028" y="1533"/>
                </a:lnTo>
                <a:lnTo>
                  <a:pt x="3006" y="1471"/>
                </a:lnTo>
                <a:lnTo>
                  <a:pt x="2953" y="1361"/>
                </a:lnTo>
                <a:lnTo>
                  <a:pt x="2893" y="1264"/>
                </a:lnTo>
                <a:lnTo>
                  <a:pt x="2827" y="1181"/>
                </a:lnTo>
                <a:lnTo>
                  <a:pt x="2756" y="1111"/>
                </a:lnTo>
                <a:lnTo>
                  <a:pt x="2680" y="1051"/>
                </a:lnTo>
                <a:lnTo>
                  <a:pt x="2600" y="1003"/>
                </a:lnTo>
                <a:lnTo>
                  <a:pt x="2518" y="965"/>
                </a:lnTo>
                <a:lnTo>
                  <a:pt x="2432" y="937"/>
                </a:lnTo>
                <a:lnTo>
                  <a:pt x="2346" y="916"/>
                </a:lnTo>
                <a:lnTo>
                  <a:pt x="2218" y="898"/>
                </a:lnTo>
                <a:lnTo>
                  <a:pt x="2051" y="895"/>
                </a:lnTo>
                <a:lnTo>
                  <a:pt x="1897" y="910"/>
                </a:lnTo>
                <a:lnTo>
                  <a:pt x="1828" y="921"/>
                </a:lnTo>
                <a:lnTo>
                  <a:pt x="1669" y="950"/>
                </a:lnTo>
                <a:lnTo>
                  <a:pt x="1722" y="797"/>
                </a:lnTo>
                <a:lnTo>
                  <a:pt x="1728" y="775"/>
                </a:lnTo>
                <a:lnTo>
                  <a:pt x="1737" y="728"/>
                </a:lnTo>
                <a:lnTo>
                  <a:pt x="1740" y="654"/>
                </a:lnTo>
                <a:lnTo>
                  <a:pt x="1722" y="548"/>
                </a:lnTo>
                <a:lnTo>
                  <a:pt x="1682" y="438"/>
                </a:lnTo>
                <a:lnTo>
                  <a:pt x="1653" y="383"/>
                </a:lnTo>
                <a:lnTo>
                  <a:pt x="1632" y="348"/>
                </a:lnTo>
                <a:lnTo>
                  <a:pt x="1586" y="284"/>
                </a:lnTo>
                <a:lnTo>
                  <a:pt x="1532" y="224"/>
                </a:lnTo>
                <a:lnTo>
                  <a:pt x="1475" y="171"/>
                </a:lnTo>
                <a:lnTo>
                  <a:pt x="1412" y="124"/>
                </a:lnTo>
                <a:lnTo>
                  <a:pt x="1346" y="84"/>
                </a:lnTo>
                <a:lnTo>
                  <a:pt x="1277" y="52"/>
                </a:lnTo>
                <a:lnTo>
                  <a:pt x="1205" y="28"/>
                </a:lnTo>
                <a:lnTo>
                  <a:pt x="1168" y="19"/>
                </a:lnTo>
                <a:lnTo>
                  <a:pt x="1107" y="9"/>
                </a:lnTo>
                <a:lnTo>
                  <a:pt x="988" y="0"/>
                </a:lnTo>
                <a:lnTo>
                  <a:pt x="869" y="4"/>
                </a:lnTo>
                <a:lnTo>
                  <a:pt x="754" y="19"/>
                </a:lnTo>
                <a:lnTo>
                  <a:pt x="642" y="43"/>
                </a:lnTo>
                <a:lnTo>
                  <a:pt x="537" y="74"/>
                </a:lnTo>
                <a:lnTo>
                  <a:pt x="394" y="126"/>
                </a:lnTo>
                <a:lnTo>
                  <a:pt x="314" y="162"/>
                </a:lnTo>
                <a:lnTo>
                  <a:pt x="282" y="192"/>
                </a:lnTo>
                <a:lnTo>
                  <a:pt x="221" y="260"/>
                </a:lnTo>
                <a:lnTo>
                  <a:pt x="165" y="339"/>
                </a:lnTo>
                <a:lnTo>
                  <a:pt x="117" y="426"/>
                </a:lnTo>
                <a:lnTo>
                  <a:pt x="76" y="522"/>
                </a:lnTo>
                <a:lnTo>
                  <a:pt x="43" y="622"/>
                </a:lnTo>
                <a:lnTo>
                  <a:pt x="19" y="728"/>
                </a:lnTo>
                <a:lnTo>
                  <a:pt x="4" y="838"/>
                </a:lnTo>
                <a:lnTo>
                  <a:pt x="0" y="950"/>
                </a:lnTo>
                <a:lnTo>
                  <a:pt x="7" y="1063"/>
                </a:lnTo>
                <a:lnTo>
                  <a:pt x="26" y="1175"/>
                </a:lnTo>
                <a:lnTo>
                  <a:pt x="59" y="1287"/>
                </a:lnTo>
                <a:lnTo>
                  <a:pt x="104" y="1396"/>
                </a:lnTo>
                <a:lnTo>
                  <a:pt x="164" y="1501"/>
                </a:lnTo>
                <a:lnTo>
                  <a:pt x="238" y="1601"/>
                </a:lnTo>
                <a:lnTo>
                  <a:pt x="328" y="1694"/>
                </a:lnTo>
                <a:lnTo>
                  <a:pt x="382" y="1738"/>
                </a:lnTo>
                <a:lnTo>
                  <a:pt x="358" y="1782"/>
                </a:lnTo>
                <a:lnTo>
                  <a:pt x="327" y="1873"/>
                </a:lnTo>
                <a:lnTo>
                  <a:pt x="313" y="1963"/>
                </a:lnTo>
                <a:lnTo>
                  <a:pt x="314" y="2052"/>
                </a:lnTo>
                <a:lnTo>
                  <a:pt x="328" y="2138"/>
                </a:lnTo>
                <a:lnTo>
                  <a:pt x="354" y="2224"/>
                </a:lnTo>
                <a:lnTo>
                  <a:pt x="388" y="2306"/>
                </a:lnTo>
                <a:lnTo>
                  <a:pt x="431" y="2383"/>
                </a:lnTo>
                <a:lnTo>
                  <a:pt x="503" y="2492"/>
                </a:lnTo>
                <a:lnTo>
                  <a:pt x="607" y="2618"/>
                </a:lnTo>
                <a:lnTo>
                  <a:pt x="707" y="2716"/>
                </a:lnTo>
                <a:lnTo>
                  <a:pt x="786" y="2783"/>
                </a:lnTo>
                <a:lnTo>
                  <a:pt x="811" y="2799"/>
                </a:lnTo>
                <a:lnTo>
                  <a:pt x="814" y="2884"/>
                </a:lnTo>
                <a:lnTo>
                  <a:pt x="835" y="3046"/>
                </a:lnTo>
                <a:lnTo>
                  <a:pt x="871" y="3197"/>
                </a:lnTo>
                <a:lnTo>
                  <a:pt x="925" y="3339"/>
                </a:lnTo>
                <a:lnTo>
                  <a:pt x="991" y="3471"/>
                </a:lnTo>
                <a:lnTo>
                  <a:pt x="1067" y="3591"/>
                </a:lnTo>
                <a:lnTo>
                  <a:pt x="1155" y="3702"/>
                </a:lnTo>
                <a:lnTo>
                  <a:pt x="1250" y="3800"/>
                </a:lnTo>
                <a:lnTo>
                  <a:pt x="1352" y="3887"/>
                </a:lnTo>
                <a:lnTo>
                  <a:pt x="1459" y="3962"/>
                </a:lnTo>
                <a:lnTo>
                  <a:pt x="1569" y="4026"/>
                </a:lnTo>
                <a:lnTo>
                  <a:pt x="1680" y="4076"/>
                </a:lnTo>
                <a:lnTo>
                  <a:pt x="1790" y="4114"/>
                </a:lnTo>
                <a:lnTo>
                  <a:pt x="1899" y="4138"/>
                </a:lnTo>
                <a:lnTo>
                  <a:pt x="2004" y="4150"/>
                </a:lnTo>
                <a:lnTo>
                  <a:pt x="2104" y="4147"/>
                </a:lnTo>
                <a:lnTo>
                  <a:pt x="2151" y="4140"/>
                </a:lnTo>
                <a:lnTo>
                  <a:pt x="2174" y="4182"/>
                </a:lnTo>
                <a:lnTo>
                  <a:pt x="2230" y="4267"/>
                </a:lnTo>
                <a:lnTo>
                  <a:pt x="2293" y="4346"/>
                </a:lnTo>
                <a:lnTo>
                  <a:pt x="2366" y="4421"/>
                </a:lnTo>
                <a:lnTo>
                  <a:pt x="2445" y="4492"/>
                </a:lnTo>
                <a:lnTo>
                  <a:pt x="2532" y="4560"/>
                </a:lnTo>
                <a:lnTo>
                  <a:pt x="2625" y="4620"/>
                </a:lnTo>
                <a:lnTo>
                  <a:pt x="2722" y="4678"/>
                </a:lnTo>
                <a:lnTo>
                  <a:pt x="2826" y="4728"/>
                </a:lnTo>
                <a:lnTo>
                  <a:pt x="2932" y="4772"/>
                </a:lnTo>
                <a:lnTo>
                  <a:pt x="3042" y="4810"/>
                </a:lnTo>
                <a:lnTo>
                  <a:pt x="3155" y="4841"/>
                </a:lnTo>
                <a:lnTo>
                  <a:pt x="3269" y="4865"/>
                </a:lnTo>
                <a:lnTo>
                  <a:pt x="3386" y="4882"/>
                </a:lnTo>
                <a:lnTo>
                  <a:pt x="3501" y="4890"/>
                </a:lnTo>
                <a:lnTo>
                  <a:pt x="3618" y="4891"/>
                </a:lnTo>
                <a:lnTo>
                  <a:pt x="3732" y="4884"/>
                </a:lnTo>
                <a:lnTo>
                  <a:pt x="3845" y="4867"/>
                </a:lnTo>
                <a:lnTo>
                  <a:pt x="3955" y="4841"/>
                </a:lnTo>
                <a:lnTo>
                  <a:pt x="4063" y="4806"/>
                </a:lnTo>
                <a:lnTo>
                  <a:pt x="4166" y="4760"/>
                </a:lnTo>
                <a:lnTo>
                  <a:pt x="4265" y="4705"/>
                </a:lnTo>
                <a:lnTo>
                  <a:pt x="4358" y="4639"/>
                </a:lnTo>
                <a:lnTo>
                  <a:pt x="4445" y="4561"/>
                </a:lnTo>
                <a:lnTo>
                  <a:pt x="4525" y="4473"/>
                </a:lnTo>
                <a:lnTo>
                  <a:pt x="4598" y="4373"/>
                </a:lnTo>
                <a:lnTo>
                  <a:pt x="4663" y="4260"/>
                </a:lnTo>
                <a:lnTo>
                  <a:pt x="4718" y="4136"/>
                </a:lnTo>
                <a:lnTo>
                  <a:pt x="4765" y="3998"/>
                </a:lnTo>
                <a:lnTo>
                  <a:pt x="4800" y="3848"/>
                </a:lnTo>
                <a:lnTo>
                  <a:pt x="4825" y="3685"/>
                </a:lnTo>
                <a:lnTo>
                  <a:pt x="4838" y="3507"/>
                </a:lnTo>
                <a:lnTo>
                  <a:pt x="4838" y="3412"/>
                </a:lnTo>
                <a:lnTo>
                  <a:pt x="4838" y="1073"/>
                </a:lnTo>
                <a:lnTo>
                  <a:pt x="4778" y="1039"/>
                </a:lnTo>
                <a:lnTo>
                  <a:pt x="4656" y="984"/>
                </a:lnTo>
                <a:lnTo>
                  <a:pt x="4533" y="942"/>
                </a:lnTo>
                <a:lnTo>
                  <a:pt x="4409" y="915"/>
                </a:lnTo>
                <a:lnTo>
                  <a:pt x="4285" y="903"/>
                </a:lnTo>
                <a:lnTo>
                  <a:pt x="4164" y="906"/>
                </a:lnTo>
                <a:lnTo>
                  <a:pt x="4043" y="923"/>
                </a:lnTo>
                <a:lnTo>
                  <a:pt x="3925" y="956"/>
                </a:lnTo>
                <a:lnTo>
                  <a:pt x="3868" y="9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2722CB-FD51-486E-A3DB-F0E384BF09E7}"/>
              </a:ext>
            </a:extLst>
          </p:cNvPr>
          <p:cNvCxnSpPr>
            <a:cxnSpLocks/>
          </p:cNvCxnSpPr>
          <p:nvPr/>
        </p:nvCxnSpPr>
        <p:spPr>
          <a:xfrm flipV="1">
            <a:off x="2358479" y="3856416"/>
            <a:ext cx="4218490" cy="1706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CBC1DB4-0BF2-4574-AE13-35544B4F8A09}"/>
              </a:ext>
            </a:extLst>
          </p:cNvPr>
          <p:cNvCxnSpPr>
            <a:cxnSpLocks/>
          </p:cNvCxnSpPr>
          <p:nvPr/>
        </p:nvCxnSpPr>
        <p:spPr>
          <a:xfrm>
            <a:off x="2380735" y="4728096"/>
            <a:ext cx="4126745" cy="1706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1B83744-E21E-46E7-9B60-25FFAC6AA5A2}"/>
              </a:ext>
            </a:extLst>
          </p:cNvPr>
          <p:cNvCxnSpPr>
            <a:cxnSpLocks/>
          </p:cNvCxnSpPr>
          <p:nvPr/>
        </p:nvCxnSpPr>
        <p:spPr>
          <a:xfrm>
            <a:off x="3348862" y="2867765"/>
            <a:ext cx="2927952" cy="1687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4C84E30-D2F2-4EAA-ADBE-1A4EA2850A45}"/>
              </a:ext>
            </a:extLst>
          </p:cNvPr>
          <p:cNvCxnSpPr>
            <a:cxnSpLocks/>
          </p:cNvCxnSpPr>
          <p:nvPr/>
        </p:nvCxnSpPr>
        <p:spPr>
          <a:xfrm flipV="1">
            <a:off x="3348862" y="5584225"/>
            <a:ext cx="2927952" cy="576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4C5B7F2-7BEA-43F1-9838-3E8253851738}"/>
              </a:ext>
            </a:extLst>
          </p:cNvPr>
          <p:cNvSpPr txBox="1"/>
          <p:nvPr/>
        </p:nvSpPr>
        <p:spPr>
          <a:xfrm>
            <a:off x="7516280" y="2472356"/>
            <a:ext cx="3447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500"/>
              </a:spcAft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AppleGothic" pitchFamily="2" charset="-127"/>
                <a:ea typeface="AppleGothic" pitchFamily="2" charset="-127"/>
                <a:cs typeface="Poppins" panose="02000000000000000000" pitchFamily="2" charset="0"/>
              </a:rPr>
              <a:t>브랜드 선호하는 만큼 이용 빈도도 높을까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AppleGothic" pitchFamily="2" charset="-127"/>
                <a:ea typeface="AppleGothic" pitchFamily="2" charset="-127"/>
                <a:cs typeface="Poppins" panose="02000000000000000000" pitchFamily="2" charset="0"/>
              </a:rPr>
              <a:t>?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AppleGothic" pitchFamily="2" charset="-127"/>
                <a:ea typeface="AppleGothic" pitchFamily="2" charset="-127"/>
                <a:cs typeface="Poppins" panose="02000000000000000000" pitchFamily="2" charset="0"/>
              </a:rPr>
              <a:t> 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ppleGothic" pitchFamily="2" charset="-127"/>
              <a:ea typeface="AppleGothic" pitchFamily="2" charset="-127"/>
              <a:cs typeface="Poppins" panose="02000000000000000000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0C905B3-CCE0-49CE-867E-81B7CD888206}"/>
              </a:ext>
            </a:extLst>
          </p:cNvPr>
          <p:cNvSpPr txBox="1"/>
          <p:nvPr/>
        </p:nvSpPr>
        <p:spPr>
          <a:xfrm>
            <a:off x="7516279" y="3369650"/>
            <a:ext cx="38284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500"/>
              </a:spcAft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AppleGothic" pitchFamily="2" charset="-127"/>
                <a:ea typeface="AppleGothic" pitchFamily="2" charset="-127"/>
                <a:cs typeface="Poppins" panose="02000000000000000000" pitchFamily="2" charset="0"/>
              </a:rPr>
              <a:t>한국 진출 전후 인기는 어떻게 달라졌을까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AppleGothic" pitchFamily="2" charset="-127"/>
                <a:ea typeface="AppleGothic" pitchFamily="2" charset="-127"/>
                <a:cs typeface="Poppins" panose="02000000000000000000" pitchFamily="2" charset="0"/>
              </a:rPr>
              <a:t>?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ppleGothic" pitchFamily="2" charset="-127"/>
              <a:ea typeface="AppleGothic" pitchFamily="2" charset="-127"/>
              <a:cs typeface="Poppins" panose="02000000000000000000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4C0EFB-8F50-42EB-8E5D-B63719D4ECD8}"/>
              </a:ext>
            </a:extLst>
          </p:cNvPr>
          <p:cNvSpPr txBox="1"/>
          <p:nvPr/>
        </p:nvSpPr>
        <p:spPr>
          <a:xfrm>
            <a:off x="7516278" y="4266945"/>
            <a:ext cx="38284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500"/>
              </a:spcAft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AppleGothic" pitchFamily="2" charset="-127"/>
                <a:ea typeface="AppleGothic" pitchFamily="2" charset="-127"/>
                <a:cs typeface="Poppins" panose="02000000000000000000" pitchFamily="2" charset="0"/>
              </a:rPr>
              <a:t>이미 포화 시장인 상태에서 어떤 마케팅 전략이 필요할까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AppleGothic" pitchFamily="2" charset="-127"/>
                <a:ea typeface="AppleGothic" pitchFamily="2" charset="-127"/>
                <a:cs typeface="Poppins" panose="02000000000000000000" pitchFamily="2" charset="0"/>
              </a:rPr>
              <a:t>?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E452A-58F1-4BF6-B1CE-52F06FA9D2BC}"/>
              </a:ext>
            </a:extLst>
          </p:cNvPr>
          <p:cNvSpPr txBox="1"/>
          <p:nvPr/>
        </p:nvSpPr>
        <p:spPr>
          <a:xfrm>
            <a:off x="7516277" y="5164240"/>
            <a:ext cx="38284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500"/>
              </a:spcAft>
            </a:pP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AppleGothic" pitchFamily="2" charset="-127"/>
                <a:ea typeface="AppleGothic" pitchFamily="2" charset="-127"/>
                <a:cs typeface="Poppins" panose="02000000000000000000" pitchFamily="2" charset="0"/>
              </a:rPr>
              <a:t>같은 업종의 브랜드 성공 및 실패 사례는 어떤 것이 있을까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AppleGothic" pitchFamily="2" charset="-127"/>
                <a:ea typeface="AppleGothic" pitchFamily="2" charset="-127"/>
                <a:cs typeface="Poppins" panose="02000000000000000000" pitchFamily="2" charset="0"/>
              </a:rPr>
              <a:t>?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AppleGothic" pitchFamily="2" charset="-127"/>
              <a:ea typeface="AppleGothic" pitchFamily="2" charset="-127"/>
              <a:cs typeface="Poppins" panose="020000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A89826D-090F-4DFA-8174-5194F7A5F40C}"/>
              </a:ext>
            </a:extLst>
          </p:cNvPr>
          <p:cNvSpPr txBox="1"/>
          <p:nvPr/>
        </p:nvSpPr>
        <p:spPr>
          <a:xfrm>
            <a:off x="4701268" y="2515303"/>
            <a:ext cx="196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accent4"/>
                </a:solidFill>
                <a:latin typeface="AppleGothic" pitchFamily="2" charset="-127"/>
                <a:ea typeface="AppleGothic" pitchFamily="2" charset="-127"/>
              </a:rPr>
              <a:t>Question</a:t>
            </a:r>
            <a:r>
              <a:rPr lang="ko-KR" altLang="en-US" spc="300" dirty="0">
                <a:solidFill>
                  <a:schemeClr val="accent4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pc="300" dirty="0">
                <a:solidFill>
                  <a:schemeClr val="accent4"/>
                </a:solidFill>
                <a:latin typeface="AppleGothic" pitchFamily="2" charset="-127"/>
                <a:ea typeface="AppleGothic" pitchFamily="2" charset="-127"/>
              </a:rPr>
              <a:t>1</a:t>
            </a:r>
            <a:endParaRPr lang="en-US" spc="300" dirty="0">
              <a:solidFill>
                <a:schemeClr val="accent4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3C93A6-4799-4377-8CB3-9FF6306C7307}"/>
              </a:ext>
            </a:extLst>
          </p:cNvPr>
          <p:cNvSpPr txBox="1"/>
          <p:nvPr/>
        </p:nvSpPr>
        <p:spPr>
          <a:xfrm>
            <a:off x="4942644" y="3471282"/>
            <a:ext cx="196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Question</a:t>
            </a:r>
            <a:r>
              <a:rPr lang="ko-KR" altLang="en-US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pc="300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</a:rPr>
              <a:t>2</a:t>
            </a:r>
            <a:endParaRPr lang="en-US" spc="300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6F8237D-673B-4CBA-BD4E-737D1FE3A352}"/>
              </a:ext>
            </a:extLst>
          </p:cNvPr>
          <p:cNvSpPr txBox="1"/>
          <p:nvPr/>
        </p:nvSpPr>
        <p:spPr>
          <a:xfrm>
            <a:off x="4942644" y="4378237"/>
            <a:ext cx="196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Question</a:t>
            </a:r>
            <a:r>
              <a:rPr lang="ko-KR" altLang="en-US" spc="300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pc="300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3</a:t>
            </a:r>
            <a:endParaRPr lang="en-US" spc="300" dirty="0">
              <a:solidFill>
                <a:schemeClr val="accent2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9718AE-59C9-44FE-BE7B-6F07F4CCFC60}"/>
              </a:ext>
            </a:extLst>
          </p:cNvPr>
          <p:cNvSpPr txBox="1"/>
          <p:nvPr/>
        </p:nvSpPr>
        <p:spPr>
          <a:xfrm>
            <a:off x="4701268" y="5214893"/>
            <a:ext cx="196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Question</a:t>
            </a:r>
            <a:r>
              <a:rPr lang="ko-KR" altLang="en-US" spc="3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pc="3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4</a:t>
            </a:r>
            <a:endParaRPr lang="en-US" spc="3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D5D73295-22BE-4F22-A7CB-D545DBA79BF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294F895-A9D8-4091-A290-E465B44E01FB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8" name="Freeform 9">
            <a:extLst>
              <a:ext uri="{FF2B5EF4-FFF2-40B4-BE49-F238E27FC236}">
                <a16:creationId xmlns:a16="http://schemas.microsoft.com/office/drawing/2014/main" id="{FC2C8D6F-5B42-4272-817B-A7B263217F96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5C6B07-FB01-4DC2-B105-6D1D0E6708D3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03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69EFA4-29BD-41BC-9526-8A24AE0CEDFD}"/>
              </a:ext>
            </a:extLst>
          </p:cNvPr>
          <p:cNvSpPr txBox="1"/>
          <p:nvPr/>
        </p:nvSpPr>
        <p:spPr>
          <a:xfrm>
            <a:off x="2973792" y="589062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  <a:cs typeface="Open Sans" panose="020B0606030504020204" pitchFamily="34" charset="0"/>
              </a:rPr>
              <a:t>주제 선정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  <a:cs typeface="Open Sans" panose="020B0606030504020204" pitchFamily="34" charset="0"/>
              </a:rPr>
              <a:t>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  <a:cs typeface="Open Sans" panose="020B0606030504020204" pitchFamily="34" charset="0"/>
              </a:rPr>
              <a:t>및 이유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  <a:cs typeface="Open Sans" panose="020B0606030504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B02EA04-5FA0-4212-BFDA-FF9D0AA58D3F}"/>
              </a:ext>
            </a:extLst>
          </p:cNvPr>
          <p:cNvGrpSpPr/>
          <p:nvPr/>
        </p:nvGrpSpPr>
        <p:grpSpPr>
          <a:xfrm flipV="1">
            <a:off x="5684520" y="1159273"/>
            <a:ext cx="822960" cy="139045"/>
            <a:chOff x="5163668" y="4143099"/>
            <a:chExt cx="4474514" cy="1026196"/>
          </a:xfrm>
        </p:grpSpPr>
        <p:sp>
          <p:nvSpPr>
            <p:cNvPr id="63" name="Freeform: Shape 12">
              <a:extLst>
                <a:ext uri="{FF2B5EF4-FFF2-40B4-BE49-F238E27FC236}">
                  <a16:creationId xmlns:a16="http://schemas.microsoft.com/office/drawing/2014/main" id="{58FFD57A-28B3-4539-A99A-25C56E679B9B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64" name="Freeform: Shape 14">
              <a:extLst>
                <a:ext uri="{FF2B5EF4-FFF2-40B4-BE49-F238E27FC236}">
                  <a16:creationId xmlns:a16="http://schemas.microsoft.com/office/drawing/2014/main" id="{F09840D9-058B-4403-90E9-7EB4DA9B1947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175AE-BF81-1D4C-AD3B-41F2805C4850}"/>
              </a:ext>
            </a:extLst>
          </p:cNvPr>
          <p:cNvSpPr/>
          <p:nvPr/>
        </p:nvSpPr>
        <p:spPr>
          <a:xfrm>
            <a:off x="2358479" y="1509046"/>
            <a:ext cx="8251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원조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헬스앤뷰티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스토어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세포라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의 한국 진출 현황을 알아보자</a:t>
            </a:r>
          </a:p>
        </p:txBody>
      </p:sp>
    </p:spTree>
    <p:extLst>
      <p:ext uri="{BB962C8B-B14F-4D97-AF65-F5344CB8AC3E}">
        <p14:creationId xmlns:p14="http://schemas.microsoft.com/office/powerpoint/2010/main" val="419148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C8095B3-8FBA-4E81-84D5-59EFDA829E23}"/>
              </a:ext>
            </a:extLst>
          </p:cNvPr>
          <p:cNvSpPr/>
          <p:nvPr/>
        </p:nvSpPr>
        <p:spPr>
          <a:xfrm rot="16200000" flipV="1">
            <a:off x="-1060961" y="1060962"/>
            <a:ext cx="6858000" cy="4736077"/>
          </a:xfrm>
          <a:custGeom>
            <a:avLst/>
            <a:gdLst>
              <a:gd name="connsiteX0" fmla="*/ 6796583 w 12192000"/>
              <a:gd name="connsiteY0" fmla="*/ 587 h 3725915"/>
              <a:gd name="connsiteX1" fmla="*/ 7730621 w 12192000"/>
              <a:gd name="connsiteY1" fmla="*/ 178393 h 3725915"/>
              <a:gd name="connsiteX2" fmla="*/ 9275346 w 12192000"/>
              <a:gd name="connsiteY2" fmla="*/ 965479 h 3725915"/>
              <a:gd name="connsiteX3" fmla="*/ 11075783 w 12192000"/>
              <a:gd name="connsiteY3" fmla="*/ 812804 h 3725915"/>
              <a:gd name="connsiteX4" fmla="*/ 12192000 w 12192000"/>
              <a:gd name="connsiteY4" fmla="*/ 586159 h 3725915"/>
              <a:gd name="connsiteX5" fmla="*/ 12192000 w 12192000"/>
              <a:gd name="connsiteY5" fmla="*/ 3725915 h 3725915"/>
              <a:gd name="connsiteX6" fmla="*/ 0 w 12192000"/>
              <a:gd name="connsiteY6" fmla="*/ 3725915 h 3725915"/>
              <a:gd name="connsiteX7" fmla="*/ 0 w 12192000"/>
              <a:gd name="connsiteY7" fmla="*/ 136668 h 3725915"/>
              <a:gd name="connsiteX8" fmla="*/ 1343129 w 12192000"/>
              <a:gd name="connsiteY8" fmla="*/ 327274 h 3725915"/>
              <a:gd name="connsiteX9" fmla="*/ 3122617 w 12192000"/>
              <a:gd name="connsiteY9" fmla="*/ 894357 h 3725915"/>
              <a:gd name="connsiteX10" fmla="*/ 4463129 w 12192000"/>
              <a:gd name="connsiteY10" fmla="*/ 863063 h 3725915"/>
              <a:gd name="connsiteX11" fmla="*/ 5816732 w 12192000"/>
              <a:gd name="connsiteY11" fmla="*/ 209687 h 3725915"/>
              <a:gd name="connsiteX12" fmla="*/ 6796583 w 12192000"/>
              <a:gd name="connsiteY12" fmla="*/ 587 h 372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725915">
                <a:moveTo>
                  <a:pt x="6796583" y="587"/>
                </a:moveTo>
                <a:cubicBezTo>
                  <a:pt x="7131055" y="-6526"/>
                  <a:pt x="7457892" y="50846"/>
                  <a:pt x="7730621" y="178393"/>
                </a:cubicBezTo>
                <a:cubicBezTo>
                  <a:pt x="8304875" y="448656"/>
                  <a:pt x="8712437" y="848838"/>
                  <a:pt x="9275346" y="965479"/>
                </a:cubicBezTo>
                <a:cubicBezTo>
                  <a:pt x="9760583" y="1065052"/>
                  <a:pt x="10388946" y="956945"/>
                  <a:pt x="11075783" y="812804"/>
                </a:cubicBezTo>
                <a:cubicBezTo>
                  <a:pt x="11443200" y="735044"/>
                  <a:pt x="11817600" y="651594"/>
                  <a:pt x="12192000" y="586159"/>
                </a:cubicBezTo>
                <a:lnTo>
                  <a:pt x="12192000" y="3725915"/>
                </a:lnTo>
                <a:lnTo>
                  <a:pt x="0" y="3725915"/>
                </a:lnTo>
                <a:lnTo>
                  <a:pt x="0" y="136668"/>
                </a:lnTo>
                <a:cubicBezTo>
                  <a:pt x="418909" y="122442"/>
                  <a:pt x="889309" y="200202"/>
                  <a:pt x="1343129" y="327274"/>
                </a:cubicBezTo>
                <a:cubicBezTo>
                  <a:pt x="1995055" y="510296"/>
                  <a:pt x="2568438" y="757800"/>
                  <a:pt x="3122617" y="894357"/>
                </a:cubicBezTo>
                <a:cubicBezTo>
                  <a:pt x="3586038" y="1009101"/>
                  <a:pt x="4067783" y="1003410"/>
                  <a:pt x="4463129" y="863063"/>
                </a:cubicBezTo>
                <a:cubicBezTo>
                  <a:pt x="4910838" y="704697"/>
                  <a:pt x="5316654" y="425896"/>
                  <a:pt x="5816732" y="209687"/>
                </a:cubicBezTo>
                <a:cubicBezTo>
                  <a:pt x="6120002" y="79296"/>
                  <a:pt x="6462110" y="7698"/>
                  <a:pt x="6796583" y="5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E87E55-8D35-4B71-93A4-1C0CBD4E72E1}"/>
              </a:ext>
            </a:extLst>
          </p:cNvPr>
          <p:cNvSpPr/>
          <p:nvPr/>
        </p:nvSpPr>
        <p:spPr>
          <a:xfrm>
            <a:off x="1067648" y="766764"/>
            <a:ext cx="2600782" cy="260078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618521-A468-4703-B4B8-70CB2AF18CF9}"/>
              </a:ext>
            </a:extLst>
          </p:cNvPr>
          <p:cNvSpPr/>
          <p:nvPr/>
        </p:nvSpPr>
        <p:spPr>
          <a:xfrm>
            <a:off x="1067648" y="3490454"/>
            <a:ext cx="2600782" cy="260078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501D26-01D4-4465-B765-A16F553A0424}"/>
              </a:ext>
            </a:extLst>
          </p:cNvPr>
          <p:cNvSpPr/>
          <p:nvPr/>
        </p:nvSpPr>
        <p:spPr>
          <a:xfrm>
            <a:off x="3889744" y="766764"/>
            <a:ext cx="2600782" cy="260078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698333-AE51-451B-8A63-EAAE336FD623}"/>
              </a:ext>
            </a:extLst>
          </p:cNvPr>
          <p:cNvSpPr/>
          <p:nvPr/>
        </p:nvSpPr>
        <p:spPr>
          <a:xfrm>
            <a:off x="3889744" y="3490454"/>
            <a:ext cx="2600782" cy="260078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2B0B361-2763-4562-BBB5-423CF497386D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FD3A6D-EF4A-4BAA-BD0F-01428C4A69B3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9F0F48E-6ACF-4A95-989F-8C3B939F5EA9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8E2034-5370-4C40-B108-7A590F52D2D6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04</a:t>
            </a:r>
            <a:endParaRPr lang="en-ID" b="1" dirty="0">
              <a:solidFill>
                <a:schemeClr val="accent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38A0C-B0CC-4F02-8E04-18B06049C49A}"/>
              </a:ext>
            </a:extLst>
          </p:cNvPr>
          <p:cNvSpPr txBox="1"/>
          <p:nvPr/>
        </p:nvSpPr>
        <p:spPr>
          <a:xfrm>
            <a:off x="7279653" y="1668471"/>
            <a:ext cx="378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국내 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H&amp;B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브랜드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C90A6A-4293-473B-9A51-DCA0AA59B7CF}"/>
              </a:ext>
            </a:extLst>
          </p:cNvPr>
          <p:cNvGrpSpPr/>
          <p:nvPr/>
        </p:nvGrpSpPr>
        <p:grpSpPr>
          <a:xfrm flipV="1">
            <a:off x="7397864" y="2310113"/>
            <a:ext cx="822960" cy="139045"/>
            <a:chOff x="5163668" y="4143099"/>
            <a:chExt cx="4474514" cy="1026196"/>
          </a:xfrm>
        </p:grpSpPr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62ACB272-B3E8-41D8-BCA4-EC62B03CB0A4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7C0F273D-36A9-4E44-BEED-03EB0383075F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150599A-AC80-4257-A4B1-B9047955B668}"/>
              </a:ext>
            </a:extLst>
          </p:cNvPr>
          <p:cNvSpPr/>
          <p:nvPr/>
        </p:nvSpPr>
        <p:spPr>
          <a:xfrm>
            <a:off x="7279653" y="2593253"/>
            <a:ext cx="2348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올리브영의</a:t>
            </a:r>
            <a:r>
              <a:rPr lang="ko-KR" altLang="en-US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ko-KR" altLang="en-US" sz="1600" b="1" dirty="0" err="1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나홀로</a:t>
            </a:r>
            <a:r>
              <a:rPr lang="ko-KR" altLang="en-US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독주</a:t>
            </a:r>
            <a:endParaRPr lang="en-US" altLang="ko-KR" sz="1600" b="1" dirty="0"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B52897D3-6AF5-6645-8625-EE85F00E02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r="18903"/>
          <a:stretch/>
        </p:blipFill>
        <p:spPr>
          <a:xfrm>
            <a:off x="1288962" y="988078"/>
            <a:ext cx="2158153" cy="2158153"/>
          </a:xfrm>
        </p:spPr>
      </p:pic>
      <p:pic>
        <p:nvPicPr>
          <p:cNvPr id="30" name="그림 개체 틀 29">
            <a:extLst>
              <a:ext uri="{FF2B5EF4-FFF2-40B4-BE49-F238E27FC236}">
                <a16:creationId xmlns:a16="http://schemas.microsoft.com/office/drawing/2014/main" id="{B89E0D15-3616-0A47-8115-343B518A82F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r="37"/>
          <a:stretch>
            <a:fillRect/>
          </a:stretch>
        </p:blipFill>
        <p:spPr/>
      </p:pic>
      <p:pic>
        <p:nvPicPr>
          <p:cNvPr id="27" name="그림 개체 틀 26">
            <a:extLst>
              <a:ext uri="{FF2B5EF4-FFF2-40B4-BE49-F238E27FC236}">
                <a16:creationId xmlns:a16="http://schemas.microsoft.com/office/drawing/2014/main" id="{2BDFAA6A-85F1-8D42-B41C-7A062554A4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/>
      </p:pic>
      <p:pic>
        <p:nvPicPr>
          <p:cNvPr id="32" name="그림 개체 틀 31">
            <a:extLst>
              <a:ext uri="{FF2B5EF4-FFF2-40B4-BE49-F238E27FC236}">
                <a16:creationId xmlns:a16="http://schemas.microsoft.com/office/drawing/2014/main" id="{15B596B1-5EAC-4145-8BD8-BC1A4373AC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r="37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DA4EE-29E3-274C-83C5-F11A6130D03D}"/>
              </a:ext>
            </a:extLst>
          </p:cNvPr>
          <p:cNvSpPr txBox="1"/>
          <p:nvPr/>
        </p:nvSpPr>
        <p:spPr>
          <a:xfrm>
            <a:off x="7279653" y="2951779"/>
            <a:ext cx="3844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신종 코로나 바이러스와 경쟁 심화 등의 여파로 인해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랄라블라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롭스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등의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H&amp;B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스토어가 사업 규모를 축소하는 것과 대조적으로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CJ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올리브영은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2020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년 매출만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2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조원에 이르며 성장을 이어나가고 있다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.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endParaRPr kumimoji="1"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kumimoji="1" lang="ko-KR" altLang="en-US" sz="1400" b="1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올리브영의</a:t>
            </a:r>
            <a:r>
              <a:rPr kumimoji="1"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매장 수와 온라인 앱 플랫폼이 결합한 </a:t>
            </a:r>
            <a:r>
              <a:rPr kumimoji="1" lang="ko-KR" altLang="en-US" sz="1400" b="1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옴니채널의</a:t>
            </a:r>
            <a:r>
              <a:rPr kumimoji="1"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방식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이 국내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H&amp;B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스토어 중 업계 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1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위를 지키는 가장 큰 요인으로 보인다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.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02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0568B68-020C-4679-A03C-4B6D7040A75C}"/>
              </a:ext>
            </a:extLst>
          </p:cNvPr>
          <p:cNvSpPr/>
          <p:nvPr/>
        </p:nvSpPr>
        <p:spPr>
          <a:xfrm rot="16200000" flipH="1" flipV="1">
            <a:off x="5856695" y="522695"/>
            <a:ext cx="6964680" cy="5705930"/>
          </a:xfrm>
          <a:custGeom>
            <a:avLst/>
            <a:gdLst>
              <a:gd name="connsiteX0" fmla="*/ 0 w 6964680"/>
              <a:gd name="connsiteY0" fmla="*/ 1569720 h 5705930"/>
              <a:gd name="connsiteX1" fmla="*/ 0 w 6964680"/>
              <a:gd name="connsiteY1" fmla="*/ 0 h 5705930"/>
              <a:gd name="connsiteX2" fmla="*/ 6964680 w 6964680"/>
              <a:gd name="connsiteY2" fmla="*/ 0 h 5705930"/>
              <a:gd name="connsiteX3" fmla="*/ 6964680 w 6964680"/>
              <a:gd name="connsiteY3" fmla="*/ 766284 h 5705930"/>
              <a:gd name="connsiteX4" fmla="*/ 6964680 w 6964680"/>
              <a:gd name="connsiteY4" fmla="*/ 1569720 h 5705930"/>
              <a:gd name="connsiteX5" fmla="*/ 6964680 w 6964680"/>
              <a:gd name="connsiteY5" fmla="*/ 4308131 h 5705930"/>
              <a:gd name="connsiteX6" fmla="*/ 4050798 w 6964680"/>
              <a:gd name="connsiteY6" fmla="*/ 5500526 h 5705930"/>
              <a:gd name="connsiteX7" fmla="*/ 237982 w 6964680"/>
              <a:gd name="connsiteY7" fmla="*/ 3771304 h 5705930"/>
              <a:gd name="connsiteX8" fmla="*/ 106680 w 6964680"/>
              <a:gd name="connsiteY8" fmla="*/ 3448689 h 5705930"/>
              <a:gd name="connsiteX9" fmla="*/ 106680 w 6964680"/>
              <a:gd name="connsiteY9" fmla="*/ 1569720 h 570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64680" h="5705930">
                <a:moveTo>
                  <a:pt x="0" y="1569720"/>
                </a:moveTo>
                <a:lnTo>
                  <a:pt x="0" y="0"/>
                </a:lnTo>
                <a:lnTo>
                  <a:pt x="6964680" y="0"/>
                </a:lnTo>
                <a:lnTo>
                  <a:pt x="6964680" y="766284"/>
                </a:lnTo>
                <a:lnTo>
                  <a:pt x="6964680" y="1569720"/>
                </a:lnTo>
                <a:lnTo>
                  <a:pt x="6964680" y="4308131"/>
                </a:lnTo>
                <a:lnTo>
                  <a:pt x="4050798" y="5500526"/>
                </a:lnTo>
                <a:cubicBezTo>
                  <a:pt x="2573902" y="6104194"/>
                  <a:pt x="956030" y="5332604"/>
                  <a:pt x="237982" y="3771304"/>
                </a:cubicBezTo>
                <a:lnTo>
                  <a:pt x="106680" y="3448689"/>
                </a:lnTo>
                <a:lnTo>
                  <a:pt x="106680" y="156972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270F66F-AB61-494F-B05D-10D0CA49B3BA}"/>
              </a:ext>
            </a:extLst>
          </p:cNvPr>
          <p:cNvSpPr/>
          <p:nvPr/>
        </p:nvSpPr>
        <p:spPr>
          <a:xfrm rot="19454940" flipH="1">
            <a:off x="4097437" y="434373"/>
            <a:ext cx="6104441" cy="4858483"/>
          </a:xfrm>
          <a:custGeom>
            <a:avLst/>
            <a:gdLst>
              <a:gd name="connsiteX0" fmla="*/ 1460072 w 3664273"/>
              <a:gd name="connsiteY0" fmla="*/ 1539 h 2647936"/>
              <a:gd name="connsiteX1" fmla="*/ 1907379 w 3664273"/>
              <a:gd name="connsiteY1" fmla="*/ 119699 h 2647936"/>
              <a:gd name="connsiteX2" fmla="*/ 2494351 w 3664273"/>
              <a:gd name="connsiteY2" fmla="*/ 573779 h 2647936"/>
              <a:gd name="connsiteX3" fmla="*/ 3051884 w 3664273"/>
              <a:gd name="connsiteY3" fmla="*/ 885059 h 2647936"/>
              <a:gd name="connsiteX4" fmla="*/ 3663486 w 3664273"/>
              <a:gd name="connsiteY4" fmla="*/ 1978267 h 2647936"/>
              <a:gd name="connsiteX5" fmla="*/ 3558027 w 3664273"/>
              <a:gd name="connsiteY5" fmla="*/ 2400069 h 2647936"/>
              <a:gd name="connsiteX6" fmla="*/ 2896494 w 3664273"/>
              <a:gd name="connsiteY6" fmla="*/ 2579169 h 2647936"/>
              <a:gd name="connsiteX7" fmla="*/ 2196188 w 3664273"/>
              <a:gd name="connsiteY7" fmla="*/ 2404975 h 2647936"/>
              <a:gd name="connsiteX8" fmla="*/ 1542807 w 3664273"/>
              <a:gd name="connsiteY8" fmla="*/ 2489664 h 2647936"/>
              <a:gd name="connsiteX9" fmla="*/ 898500 w 3664273"/>
              <a:gd name="connsiteY9" fmla="*/ 2640657 h 2647936"/>
              <a:gd name="connsiteX10" fmla="*/ 262023 w 3664273"/>
              <a:gd name="connsiteY10" fmla="*/ 2512329 h 2647936"/>
              <a:gd name="connsiteX11" fmla="*/ 13011 w 3664273"/>
              <a:gd name="connsiteY11" fmla="*/ 1942493 h 2647936"/>
              <a:gd name="connsiteX12" fmla="*/ 395519 w 3664273"/>
              <a:gd name="connsiteY12" fmla="*/ 1505330 h 2647936"/>
              <a:gd name="connsiteX13" fmla="*/ 845290 w 3664273"/>
              <a:gd name="connsiteY13" fmla="*/ 1124124 h 2647936"/>
              <a:gd name="connsiteX14" fmla="*/ 982487 w 3664273"/>
              <a:gd name="connsiteY14" fmla="*/ 588033 h 2647936"/>
              <a:gd name="connsiteX15" fmla="*/ 1209547 w 3664273"/>
              <a:gd name="connsiteY15" fmla="*/ 93917 h 2647936"/>
              <a:gd name="connsiteX16" fmla="*/ 1460072 w 3664273"/>
              <a:gd name="connsiteY16" fmla="*/ 1539 h 26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4273" h="2647936">
                <a:moveTo>
                  <a:pt x="1460072" y="1539"/>
                </a:moveTo>
                <a:cubicBezTo>
                  <a:pt x="1611405" y="-9549"/>
                  <a:pt x="1774561" y="40202"/>
                  <a:pt x="1907379" y="119699"/>
                </a:cubicBezTo>
                <a:cubicBezTo>
                  <a:pt x="2119855" y="246877"/>
                  <a:pt x="2287847" y="437130"/>
                  <a:pt x="2494351" y="573779"/>
                </a:cubicBezTo>
                <a:cubicBezTo>
                  <a:pt x="2671936" y="691323"/>
                  <a:pt x="2874605" y="766987"/>
                  <a:pt x="3051884" y="885059"/>
                </a:cubicBezTo>
                <a:cubicBezTo>
                  <a:pt x="3412660" y="1125439"/>
                  <a:pt x="3647440" y="1545037"/>
                  <a:pt x="3663486" y="1978267"/>
                </a:cubicBezTo>
                <a:cubicBezTo>
                  <a:pt x="3668932" y="2126039"/>
                  <a:pt x="3647413" y="2282272"/>
                  <a:pt x="3558027" y="2400069"/>
                </a:cubicBezTo>
                <a:cubicBezTo>
                  <a:pt x="3412412" y="2591936"/>
                  <a:pt x="3133082" y="2624349"/>
                  <a:pt x="2896494" y="2579169"/>
                </a:cubicBezTo>
                <a:cubicBezTo>
                  <a:pt x="2659907" y="2533988"/>
                  <a:pt x="2435864" y="2428766"/>
                  <a:pt x="2196188" y="2404975"/>
                </a:cubicBezTo>
                <a:cubicBezTo>
                  <a:pt x="1976361" y="2383136"/>
                  <a:pt x="1755840" y="2431182"/>
                  <a:pt x="1542807" y="2489664"/>
                </a:cubicBezTo>
                <a:cubicBezTo>
                  <a:pt x="1329812" y="2548162"/>
                  <a:pt x="1118174" y="2617755"/>
                  <a:pt x="898500" y="2640657"/>
                </a:cubicBezTo>
                <a:cubicBezTo>
                  <a:pt x="678764" y="2663576"/>
                  <a:pt x="445412" y="2635432"/>
                  <a:pt x="262023" y="2512329"/>
                </a:cubicBezTo>
                <a:cubicBezTo>
                  <a:pt x="78596" y="2389209"/>
                  <a:pt x="-40889" y="2156723"/>
                  <a:pt x="13011" y="1942493"/>
                </a:cubicBezTo>
                <a:cubicBezTo>
                  <a:pt x="61384" y="1750152"/>
                  <a:pt x="229546" y="1614006"/>
                  <a:pt x="395519" y="1505330"/>
                </a:cubicBezTo>
                <a:cubicBezTo>
                  <a:pt x="561429" y="1396669"/>
                  <a:pt x="742345" y="1293671"/>
                  <a:pt x="845290" y="1124124"/>
                </a:cubicBezTo>
                <a:cubicBezTo>
                  <a:pt x="941703" y="965279"/>
                  <a:pt x="954949" y="771778"/>
                  <a:pt x="982487" y="588033"/>
                </a:cubicBezTo>
                <a:cubicBezTo>
                  <a:pt x="1009975" y="404210"/>
                  <a:pt x="1063118" y="208369"/>
                  <a:pt x="1209547" y="93917"/>
                </a:cubicBezTo>
                <a:cubicBezTo>
                  <a:pt x="1282728" y="36746"/>
                  <a:pt x="1369272" y="8191"/>
                  <a:pt x="1460072" y="15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9017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52CD4F8-F006-4558-82F3-375EC5524933}"/>
              </a:ext>
            </a:extLst>
          </p:cNvPr>
          <p:cNvSpPr/>
          <p:nvPr/>
        </p:nvSpPr>
        <p:spPr>
          <a:xfrm rot="909228" flipH="1">
            <a:off x="7752706" y="4287091"/>
            <a:ext cx="2523030" cy="2008063"/>
          </a:xfrm>
          <a:custGeom>
            <a:avLst/>
            <a:gdLst>
              <a:gd name="connsiteX0" fmla="*/ 1460072 w 3664273"/>
              <a:gd name="connsiteY0" fmla="*/ 1539 h 2647936"/>
              <a:gd name="connsiteX1" fmla="*/ 1907379 w 3664273"/>
              <a:gd name="connsiteY1" fmla="*/ 119699 h 2647936"/>
              <a:gd name="connsiteX2" fmla="*/ 2494351 w 3664273"/>
              <a:gd name="connsiteY2" fmla="*/ 573779 h 2647936"/>
              <a:gd name="connsiteX3" fmla="*/ 3051884 w 3664273"/>
              <a:gd name="connsiteY3" fmla="*/ 885059 h 2647936"/>
              <a:gd name="connsiteX4" fmla="*/ 3663486 w 3664273"/>
              <a:gd name="connsiteY4" fmla="*/ 1978267 h 2647936"/>
              <a:gd name="connsiteX5" fmla="*/ 3558027 w 3664273"/>
              <a:gd name="connsiteY5" fmla="*/ 2400069 h 2647936"/>
              <a:gd name="connsiteX6" fmla="*/ 2896494 w 3664273"/>
              <a:gd name="connsiteY6" fmla="*/ 2579169 h 2647936"/>
              <a:gd name="connsiteX7" fmla="*/ 2196188 w 3664273"/>
              <a:gd name="connsiteY7" fmla="*/ 2404975 h 2647936"/>
              <a:gd name="connsiteX8" fmla="*/ 1542807 w 3664273"/>
              <a:gd name="connsiteY8" fmla="*/ 2489664 h 2647936"/>
              <a:gd name="connsiteX9" fmla="*/ 898500 w 3664273"/>
              <a:gd name="connsiteY9" fmla="*/ 2640657 h 2647936"/>
              <a:gd name="connsiteX10" fmla="*/ 262023 w 3664273"/>
              <a:gd name="connsiteY10" fmla="*/ 2512329 h 2647936"/>
              <a:gd name="connsiteX11" fmla="*/ 13011 w 3664273"/>
              <a:gd name="connsiteY11" fmla="*/ 1942493 h 2647936"/>
              <a:gd name="connsiteX12" fmla="*/ 395519 w 3664273"/>
              <a:gd name="connsiteY12" fmla="*/ 1505330 h 2647936"/>
              <a:gd name="connsiteX13" fmla="*/ 845290 w 3664273"/>
              <a:gd name="connsiteY13" fmla="*/ 1124124 h 2647936"/>
              <a:gd name="connsiteX14" fmla="*/ 982487 w 3664273"/>
              <a:gd name="connsiteY14" fmla="*/ 588033 h 2647936"/>
              <a:gd name="connsiteX15" fmla="*/ 1209547 w 3664273"/>
              <a:gd name="connsiteY15" fmla="*/ 93917 h 2647936"/>
              <a:gd name="connsiteX16" fmla="*/ 1460072 w 3664273"/>
              <a:gd name="connsiteY16" fmla="*/ 1539 h 26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4273" h="2647936">
                <a:moveTo>
                  <a:pt x="1460072" y="1539"/>
                </a:moveTo>
                <a:cubicBezTo>
                  <a:pt x="1611405" y="-9549"/>
                  <a:pt x="1774561" y="40202"/>
                  <a:pt x="1907379" y="119699"/>
                </a:cubicBezTo>
                <a:cubicBezTo>
                  <a:pt x="2119855" y="246877"/>
                  <a:pt x="2287847" y="437130"/>
                  <a:pt x="2494351" y="573779"/>
                </a:cubicBezTo>
                <a:cubicBezTo>
                  <a:pt x="2671936" y="691323"/>
                  <a:pt x="2874605" y="766987"/>
                  <a:pt x="3051884" y="885059"/>
                </a:cubicBezTo>
                <a:cubicBezTo>
                  <a:pt x="3412660" y="1125439"/>
                  <a:pt x="3647440" y="1545037"/>
                  <a:pt x="3663486" y="1978267"/>
                </a:cubicBezTo>
                <a:cubicBezTo>
                  <a:pt x="3668932" y="2126039"/>
                  <a:pt x="3647413" y="2282272"/>
                  <a:pt x="3558027" y="2400069"/>
                </a:cubicBezTo>
                <a:cubicBezTo>
                  <a:pt x="3412412" y="2591936"/>
                  <a:pt x="3133082" y="2624349"/>
                  <a:pt x="2896494" y="2579169"/>
                </a:cubicBezTo>
                <a:cubicBezTo>
                  <a:pt x="2659907" y="2533988"/>
                  <a:pt x="2435864" y="2428766"/>
                  <a:pt x="2196188" y="2404975"/>
                </a:cubicBezTo>
                <a:cubicBezTo>
                  <a:pt x="1976361" y="2383136"/>
                  <a:pt x="1755840" y="2431182"/>
                  <a:pt x="1542807" y="2489664"/>
                </a:cubicBezTo>
                <a:cubicBezTo>
                  <a:pt x="1329812" y="2548162"/>
                  <a:pt x="1118174" y="2617755"/>
                  <a:pt x="898500" y="2640657"/>
                </a:cubicBezTo>
                <a:cubicBezTo>
                  <a:pt x="678764" y="2663576"/>
                  <a:pt x="445412" y="2635432"/>
                  <a:pt x="262023" y="2512329"/>
                </a:cubicBezTo>
                <a:cubicBezTo>
                  <a:pt x="78596" y="2389209"/>
                  <a:pt x="-40889" y="2156723"/>
                  <a:pt x="13011" y="1942493"/>
                </a:cubicBezTo>
                <a:cubicBezTo>
                  <a:pt x="61384" y="1750152"/>
                  <a:pt x="229546" y="1614006"/>
                  <a:pt x="395519" y="1505330"/>
                </a:cubicBezTo>
                <a:cubicBezTo>
                  <a:pt x="561429" y="1396669"/>
                  <a:pt x="742345" y="1293671"/>
                  <a:pt x="845290" y="1124124"/>
                </a:cubicBezTo>
                <a:cubicBezTo>
                  <a:pt x="941703" y="965279"/>
                  <a:pt x="954949" y="771778"/>
                  <a:pt x="982487" y="588033"/>
                </a:cubicBezTo>
                <a:cubicBezTo>
                  <a:pt x="1009975" y="404210"/>
                  <a:pt x="1063118" y="208369"/>
                  <a:pt x="1209547" y="93917"/>
                </a:cubicBezTo>
                <a:cubicBezTo>
                  <a:pt x="1282728" y="36746"/>
                  <a:pt x="1369272" y="8191"/>
                  <a:pt x="1460072" y="15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9017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5D8FC4DB-19D7-4149-AFA9-F508D0DAA57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914E7E3-7580-4540-9DC5-CB440530DD10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B80344D-D8A8-45DC-BF9E-FE6252B75A73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08F74-C475-40B2-A005-CBE7EE69481B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05</a:t>
            </a: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2B4D350E-0CF1-7640-AF28-77CDD8A4F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6" r="22326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029D7E-3487-8B47-82C2-E6B9F5DBD7A7}"/>
              </a:ext>
            </a:extLst>
          </p:cNvPr>
          <p:cNvSpPr txBox="1"/>
          <p:nvPr/>
        </p:nvSpPr>
        <p:spPr>
          <a:xfrm>
            <a:off x="320722" y="1668471"/>
            <a:ext cx="4575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이전 실패 사례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분석</a:t>
            </a:r>
            <a:endParaRPr lang="id-ID" altLang="ko-KR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1533EE-1A31-0B45-A0D8-606534CDC6FD}"/>
              </a:ext>
            </a:extLst>
          </p:cNvPr>
          <p:cNvGrpSpPr/>
          <p:nvPr/>
        </p:nvGrpSpPr>
        <p:grpSpPr>
          <a:xfrm flipV="1">
            <a:off x="438934" y="2310113"/>
            <a:ext cx="822960" cy="139045"/>
            <a:chOff x="5163668" y="4143099"/>
            <a:chExt cx="4474514" cy="1026196"/>
          </a:xfrm>
        </p:grpSpPr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97874724-A334-B04B-B703-DCF70091DE57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27AF2C29-22A1-F040-9090-B099225F3F88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ABC78CD-C61B-6449-8126-D4C03462FD7E}"/>
              </a:ext>
            </a:extLst>
          </p:cNvPr>
          <p:cNvSpPr/>
          <p:nvPr/>
        </p:nvSpPr>
        <p:spPr>
          <a:xfrm>
            <a:off x="320723" y="2593253"/>
            <a:ext cx="2943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영국 최대 </a:t>
            </a:r>
            <a:r>
              <a:rPr lang="en-US" altLang="ko-KR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H&amp;B</a:t>
            </a:r>
            <a:r>
              <a:rPr lang="ko-KR" altLang="en-US" sz="1600" b="1" dirty="0"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스토어의 굴욕</a:t>
            </a:r>
            <a:endParaRPr lang="en-US" altLang="ko-KR" sz="1600" b="1" dirty="0"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52E797-6921-C14C-A064-3F4F5E70704F}"/>
              </a:ext>
            </a:extLst>
          </p:cNvPr>
          <p:cNvSpPr txBox="1"/>
          <p:nvPr/>
        </p:nvSpPr>
        <p:spPr>
          <a:xfrm>
            <a:off x="320723" y="2936013"/>
            <a:ext cx="3816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부츠의 국내 사업 철수 이유 중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프리미엄 전략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10~30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대가 주 고객층인 국내 </a:t>
            </a:r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H&amp;B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스토어 시장에서 경쟁력이 떨어졌다는 평가를 받고 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. 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저가 제품을 중심으로 가성비가 중요시 여겨지는 국내 </a:t>
            </a:r>
            <a:r>
              <a:rPr lang="en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H&amp;B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스토어 특성을 고려하지 못한 전략 실패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로 보여진다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60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978B467-7600-4FF6-9075-C9C1EB4B4F93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custGeom>
            <a:avLst/>
            <a:gdLst>
              <a:gd name="connsiteX0" fmla="*/ 4074287 w 6335209"/>
              <a:gd name="connsiteY0" fmla="*/ 0 h 6858001"/>
              <a:gd name="connsiteX1" fmla="*/ 6335209 w 6335209"/>
              <a:gd name="connsiteY1" fmla="*/ 0 h 6858001"/>
              <a:gd name="connsiteX2" fmla="*/ 6335209 w 6335209"/>
              <a:gd name="connsiteY2" fmla="*/ 6858000 h 6858001"/>
              <a:gd name="connsiteX3" fmla="*/ 4571997 w 6335209"/>
              <a:gd name="connsiteY3" fmla="*/ 6858000 h 6858001"/>
              <a:gd name="connsiteX4" fmla="*/ 4571997 w 6335209"/>
              <a:gd name="connsiteY4" fmla="*/ 6858001 h 6858001"/>
              <a:gd name="connsiteX5" fmla="*/ 3741512 w 6335209"/>
              <a:gd name="connsiteY5" fmla="*/ 6858001 h 6858001"/>
              <a:gd name="connsiteX6" fmla="*/ 137239 w 6335209"/>
              <a:gd name="connsiteY6" fmla="*/ 6858001 h 6858001"/>
              <a:gd name="connsiteX7" fmla="*/ 136129 w 6335209"/>
              <a:gd name="connsiteY7" fmla="*/ 6768355 h 6858001"/>
              <a:gd name="connsiteX8" fmla="*/ 328644 w 6335209"/>
              <a:gd name="connsiteY8" fmla="*/ 6102492 h 6858001"/>
              <a:gd name="connsiteX9" fmla="*/ 898101 w 6335209"/>
              <a:gd name="connsiteY9" fmla="*/ 5101530 h 6858001"/>
              <a:gd name="connsiteX10" fmla="*/ 866676 w 6335209"/>
              <a:gd name="connsiteY10" fmla="*/ 4347492 h 6858001"/>
              <a:gd name="connsiteX11" fmla="*/ 210564 w 6335209"/>
              <a:gd name="connsiteY11" fmla="*/ 3586090 h 6858001"/>
              <a:gd name="connsiteX12" fmla="*/ 589 w 6335209"/>
              <a:gd name="connsiteY12" fmla="*/ 3034924 h 6858001"/>
              <a:gd name="connsiteX13" fmla="*/ 179139 w 6335209"/>
              <a:gd name="connsiteY13" fmla="*/ 2509527 h 6858001"/>
              <a:gd name="connsiteX14" fmla="*/ 969520 w 6335209"/>
              <a:gd name="connsiteY14" fmla="*/ 1640620 h 6858001"/>
              <a:gd name="connsiteX15" fmla="*/ 816206 w 6335209"/>
              <a:gd name="connsiteY15" fmla="*/ 627874 h 6858001"/>
              <a:gd name="connsiteX16" fmla="*/ 588612 w 6335209"/>
              <a:gd name="connsiteY16" fmla="*/ 2 h 6858001"/>
              <a:gd name="connsiteX17" fmla="*/ 2968901 w 6335209"/>
              <a:gd name="connsiteY17" fmla="*/ 2 h 6858001"/>
              <a:gd name="connsiteX18" fmla="*/ 2968901 w 6335209"/>
              <a:gd name="connsiteY18" fmla="*/ 1 h 6858001"/>
              <a:gd name="connsiteX19" fmla="*/ 4074287 w 6335209"/>
              <a:gd name="connsiteY19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335209" h="6858001">
                <a:moveTo>
                  <a:pt x="4074287" y="0"/>
                </a:moveTo>
                <a:lnTo>
                  <a:pt x="6335209" y="0"/>
                </a:lnTo>
                <a:lnTo>
                  <a:pt x="6335209" y="6858000"/>
                </a:lnTo>
                <a:lnTo>
                  <a:pt x="4571997" y="6858000"/>
                </a:lnTo>
                <a:lnTo>
                  <a:pt x="4571997" y="6858001"/>
                </a:lnTo>
                <a:lnTo>
                  <a:pt x="3741512" y="6858001"/>
                </a:lnTo>
                <a:lnTo>
                  <a:pt x="137239" y="6858001"/>
                </a:lnTo>
                <a:lnTo>
                  <a:pt x="136129" y="6768355"/>
                </a:lnTo>
                <a:cubicBezTo>
                  <a:pt x="143249" y="6556360"/>
                  <a:pt x="216991" y="6325856"/>
                  <a:pt x="328644" y="6102492"/>
                </a:cubicBezTo>
                <a:cubicBezTo>
                  <a:pt x="512432" y="5735783"/>
                  <a:pt x="760972" y="5413255"/>
                  <a:pt x="898101" y="5101530"/>
                </a:cubicBezTo>
                <a:cubicBezTo>
                  <a:pt x="1013325" y="4840855"/>
                  <a:pt x="1007610" y="4569874"/>
                  <a:pt x="866676" y="4347492"/>
                </a:cubicBezTo>
                <a:cubicBezTo>
                  <a:pt x="707646" y="4095655"/>
                  <a:pt x="427678" y="3867384"/>
                  <a:pt x="210564" y="3586090"/>
                </a:cubicBezTo>
                <a:cubicBezTo>
                  <a:pt x="79627" y="3415501"/>
                  <a:pt x="7729" y="3223065"/>
                  <a:pt x="589" y="3034924"/>
                </a:cubicBezTo>
                <a:cubicBezTo>
                  <a:pt x="-6554" y="2846784"/>
                  <a:pt x="51058" y="2662938"/>
                  <a:pt x="179139" y="2509527"/>
                </a:cubicBezTo>
                <a:cubicBezTo>
                  <a:pt x="450533" y="2186510"/>
                  <a:pt x="852390" y="1957256"/>
                  <a:pt x="969520" y="1640620"/>
                </a:cubicBezTo>
                <a:cubicBezTo>
                  <a:pt x="1069510" y="1367674"/>
                  <a:pt x="960950" y="1014220"/>
                  <a:pt x="816206" y="627874"/>
                </a:cubicBezTo>
                <a:cubicBezTo>
                  <a:pt x="738120" y="421202"/>
                  <a:pt x="654321" y="210602"/>
                  <a:pt x="588612" y="2"/>
                </a:cubicBezTo>
                <a:lnTo>
                  <a:pt x="2968901" y="2"/>
                </a:lnTo>
                <a:lnTo>
                  <a:pt x="2968901" y="1"/>
                </a:lnTo>
                <a:lnTo>
                  <a:pt x="4074287" y="1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22C8D-310F-4B32-8073-F62E7780F9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96" y="733514"/>
            <a:ext cx="3014994" cy="5083200"/>
          </a:xfrm>
          <a:prstGeom prst="rect">
            <a:avLst/>
          </a:prstGeom>
          <a:effectLst>
            <a:outerShdw blurRad="1270000" algn="ctr" rotWithShape="0">
              <a:prstClr val="black">
                <a:alpha val="43000"/>
              </a:prstClr>
            </a:outerShdw>
          </a:effectLst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id="{88F8A7E2-4CC8-4F16-85A7-76D89B7B852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F5B271-B48E-4820-AA06-124FAA3C8DBB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EC5DDAFC-515A-46D3-87E4-2E35F2DF951F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959AE-A140-438F-BC27-BF9A4193CE59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06</a:t>
            </a:r>
            <a:endParaRPr lang="en-ID" b="1" dirty="0">
              <a:solidFill>
                <a:schemeClr val="bg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D338C-EFE4-4B38-A2F3-7E56E642596D}"/>
              </a:ext>
            </a:extLst>
          </p:cNvPr>
          <p:cNvSpPr txBox="1"/>
          <p:nvPr/>
        </p:nvSpPr>
        <p:spPr>
          <a:xfrm>
            <a:off x="737078" y="1845986"/>
            <a:ext cx="450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자체 설문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조사 실시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579A7E-F527-4EC3-804C-473D76C082B1}"/>
              </a:ext>
            </a:extLst>
          </p:cNvPr>
          <p:cNvGrpSpPr/>
          <p:nvPr/>
        </p:nvGrpSpPr>
        <p:grpSpPr>
          <a:xfrm flipV="1">
            <a:off x="855290" y="2422040"/>
            <a:ext cx="822960" cy="139045"/>
            <a:chOff x="5163668" y="4143099"/>
            <a:chExt cx="4474514" cy="1026196"/>
          </a:xfrm>
        </p:grpSpPr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8430017C-E7F0-40D3-A48C-E648DF011A40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F3AC57F1-E02E-4725-8327-FDC4C0B5DD7D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9E6E9B-04E9-4F27-A517-074276F58148}"/>
              </a:ext>
            </a:extLst>
          </p:cNvPr>
          <p:cNvSpPr txBox="1"/>
          <p:nvPr/>
        </p:nvSpPr>
        <p:spPr>
          <a:xfrm>
            <a:off x="757676" y="2592726"/>
            <a:ext cx="3681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설문지 응답자의 기본 정보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H&amp;B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스토어 이용에 대한 전반적인 만족도 조사 그리고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세포라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에 관련된 설문 조사를 실시했다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또한 설문지의 항목 간 신뢰도를 살펴보기 위해  </a:t>
            </a:r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SPSS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프로그램을 통해 신뢰도 분석을 실시했고 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신뢰도 계수는 </a:t>
            </a:r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.83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로 높게 나타났다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0" name="그림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092522AE-F731-9F4E-BFB6-DEBE886BF0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6651"/>
          <a:stretch/>
        </p:blipFill>
        <p:spPr>
          <a:xfrm>
            <a:off x="8134966" y="923358"/>
            <a:ext cx="2477213" cy="4700409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69FB5C-F202-C148-A5E8-0FDB7A387C76}"/>
              </a:ext>
            </a:extLst>
          </p:cNvPr>
          <p:cNvSpPr/>
          <p:nvPr/>
        </p:nvSpPr>
        <p:spPr>
          <a:xfrm>
            <a:off x="8602786" y="4101527"/>
            <a:ext cx="1713053" cy="1204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0285F-065F-3643-8653-6D97A2B88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25" y="3801047"/>
            <a:ext cx="2219893" cy="136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3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F1C4FF3-8DE9-4AF7-B104-B8696E5F0A2A}"/>
              </a:ext>
            </a:extLst>
          </p:cNvPr>
          <p:cNvSpPr/>
          <p:nvPr/>
        </p:nvSpPr>
        <p:spPr>
          <a:xfrm flipH="1">
            <a:off x="-1" y="3749040"/>
            <a:ext cx="12192000" cy="3108960"/>
          </a:xfrm>
          <a:custGeom>
            <a:avLst/>
            <a:gdLst>
              <a:gd name="connsiteX0" fmla="*/ 6796583 w 12192000"/>
              <a:gd name="connsiteY0" fmla="*/ 587 h 3725915"/>
              <a:gd name="connsiteX1" fmla="*/ 7730621 w 12192000"/>
              <a:gd name="connsiteY1" fmla="*/ 178393 h 3725915"/>
              <a:gd name="connsiteX2" fmla="*/ 9275346 w 12192000"/>
              <a:gd name="connsiteY2" fmla="*/ 965479 h 3725915"/>
              <a:gd name="connsiteX3" fmla="*/ 11075783 w 12192000"/>
              <a:gd name="connsiteY3" fmla="*/ 812804 h 3725915"/>
              <a:gd name="connsiteX4" fmla="*/ 12192000 w 12192000"/>
              <a:gd name="connsiteY4" fmla="*/ 586159 h 3725915"/>
              <a:gd name="connsiteX5" fmla="*/ 12192000 w 12192000"/>
              <a:gd name="connsiteY5" fmla="*/ 3725915 h 3725915"/>
              <a:gd name="connsiteX6" fmla="*/ 0 w 12192000"/>
              <a:gd name="connsiteY6" fmla="*/ 3725915 h 3725915"/>
              <a:gd name="connsiteX7" fmla="*/ 0 w 12192000"/>
              <a:gd name="connsiteY7" fmla="*/ 136668 h 3725915"/>
              <a:gd name="connsiteX8" fmla="*/ 1343129 w 12192000"/>
              <a:gd name="connsiteY8" fmla="*/ 327274 h 3725915"/>
              <a:gd name="connsiteX9" fmla="*/ 3122617 w 12192000"/>
              <a:gd name="connsiteY9" fmla="*/ 894357 h 3725915"/>
              <a:gd name="connsiteX10" fmla="*/ 4463129 w 12192000"/>
              <a:gd name="connsiteY10" fmla="*/ 863063 h 3725915"/>
              <a:gd name="connsiteX11" fmla="*/ 5816732 w 12192000"/>
              <a:gd name="connsiteY11" fmla="*/ 209687 h 3725915"/>
              <a:gd name="connsiteX12" fmla="*/ 6796583 w 12192000"/>
              <a:gd name="connsiteY12" fmla="*/ 587 h 372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725915">
                <a:moveTo>
                  <a:pt x="6796583" y="587"/>
                </a:moveTo>
                <a:cubicBezTo>
                  <a:pt x="7131055" y="-6526"/>
                  <a:pt x="7457892" y="50846"/>
                  <a:pt x="7730621" y="178393"/>
                </a:cubicBezTo>
                <a:cubicBezTo>
                  <a:pt x="8304875" y="448656"/>
                  <a:pt x="8712437" y="848838"/>
                  <a:pt x="9275346" y="965479"/>
                </a:cubicBezTo>
                <a:cubicBezTo>
                  <a:pt x="9760583" y="1065052"/>
                  <a:pt x="10388946" y="956945"/>
                  <a:pt x="11075783" y="812804"/>
                </a:cubicBezTo>
                <a:cubicBezTo>
                  <a:pt x="11443200" y="735044"/>
                  <a:pt x="11817600" y="651594"/>
                  <a:pt x="12192000" y="586159"/>
                </a:cubicBezTo>
                <a:lnTo>
                  <a:pt x="12192000" y="3725915"/>
                </a:lnTo>
                <a:lnTo>
                  <a:pt x="0" y="3725915"/>
                </a:lnTo>
                <a:lnTo>
                  <a:pt x="0" y="136668"/>
                </a:lnTo>
                <a:cubicBezTo>
                  <a:pt x="418909" y="122442"/>
                  <a:pt x="889309" y="200202"/>
                  <a:pt x="1343129" y="327274"/>
                </a:cubicBezTo>
                <a:cubicBezTo>
                  <a:pt x="1995055" y="510296"/>
                  <a:pt x="2568438" y="757800"/>
                  <a:pt x="3122617" y="894357"/>
                </a:cubicBezTo>
                <a:cubicBezTo>
                  <a:pt x="3586038" y="1009101"/>
                  <a:pt x="4067783" y="1003410"/>
                  <a:pt x="4463129" y="863063"/>
                </a:cubicBezTo>
                <a:cubicBezTo>
                  <a:pt x="4910838" y="704697"/>
                  <a:pt x="5316654" y="425896"/>
                  <a:pt x="5816732" y="209687"/>
                </a:cubicBezTo>
                <a:cubicBezTo>
                  <a:pt x="6120002" y="79296"/>
                  <a:pt x="6462110" y="7698"/>
                  <a:pt x="6796583" y="5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668133-4CCC-4C7C-A04C-5C701FBCEEC3}"/>
              </a:ext>
            </a:extLst>
          </p:cNvPr>
          <p:cNvSpPr/>
          <p:nvPr/>
        </p:nvSpPr>
        <p:spPr>
          <a:xfrm>
            <a:off x="803788" y="3045779"/>
            <a:ext cx="3108960" cy="31089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36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87B770-749F-4D9F-8140-851519F1B4F8}"/>
              </a:ext>
            </a:extLst>
          </p:cNvPr>
          <p:cNvSpPr/>
          <p:nvPr/>
        </p:nvSpPr>
        <p:spPr>
          <a:xfrm>
            <a:off x="4541521" y="2300608"/>
            <a:ext cx="3108960" cy="31089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36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1CC000-C4D5-4066-BA11-A3B546772D65}"/>
              </a:ext>
            </a:extLst>
          </p:cNvPr>
          <p:cNvSpPr/>
          <p:nvPr/>
        </p:nvSpPr>
        <p:spPr>
          <a:xfrm>
            <a:off x="8279253" y="3045779"/>
            <a:ext cx="3108960" cy="31089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736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84FE030B-E83E-4E22-829A-46D70CD2E95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D9CDFD-BACE-47EE-A986-BA9DBDFF552D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81EFD41-CFE3-4D23-8433-F1B8519009A9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BB1A1-EEB3-49F9-8FC0-872C63707B7F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3A55B-7F49-43D1-BA8D-16BF36089117}"/>
              </a:ext>
            </a:extLst>
          </p:cNvPr>
          <p:cNvSpPr txBox="1"/>
          <p:nvPr/>
        </p:nvSpPr>
        <p:spPr>
          <a:xfrm>
            <a:off x="2973792" y="555047"/>
            <a:ext cx="62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설문지 응답자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기본 정보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EA2E72-235D-48B0-8466-6FD06B7DCB19}"/>
              </a:ext>
            </a:extLst>
          </p:cNvPr>
          <p:cNvGrpSpPr/>
          <p:nvPr/>
        </p:nvGrpSpPr>
        <p:grpSpPr>
          <a:xfrm flipV="1">
            <a:off x="5684520" y="1125258"/>
            <a:ext cx="822960" cy="139045"/>
            <a:chOff x="5163668" y="4143099"/>
            <a:chExt cx="4474514" cy="1026196"/>
          </a:xfrm>
        </p:grpSpPr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0566ECCD-D731-4B99-A8C2-65FF3AB7B07B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1" name="Freeform: Shape 14">
              <a:extLst>
                <a:ext uri="{FF2B5EF4-FFF2-40B4-BE49-F238E27FC236}">
                  <a16:creationId xmlns:a16="http://schemas.microsoft.com/office/drawing/2014/main" id="{DF10B1D3-D29F-4264-85DA-1F83167282D9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6CE4F68-9D7B-4243-9E89-6F661AB0EAB8}"/>
              </a:ext>
            </a:extLst>
          </p:cNvPr>
          <p:cNvSpPr/>
          <p:nvPr/>
        </p:nvSpPr>
        <p:spPr>
          <a:xfrm>
            <a:off x="1443851" y="1480694"/>
            <a:ext cx="9391269" cy="38856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설문지에 응답한 응답자들의 기본 정보는 다음과 같다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pic>
        <p:nvPicPr>
          <p:cNvPr id="33" name="그림 개체 틀 32">
            <a:extLst>
              <a:ext uri="{FF2B5EF4-FFF2-40B4-BE49-F238E27FC236}">
                <a16:creationId xmlns:a16="http://schemas.microsoft.com/office/drawing/2014/main" id="{982C2407-F289-C643-AF10-89F3DF627F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>
          <a:xfrm>
            <a:off x="1052135" y="3294124"/>
            <a:ext cx="2612268" cy="2612268"/>
          </a:xfrm>
          <a:solidFill>
            <a:schemeClr val="accent2"/>
          </a:solidFill>
        </p:spPr>
      </p:pic>
      <p:sp>
        <p:nvSpPr>
          <p:cNvPr id="35" name="Google Shape;233;p5">
            <a:extLst>
              <a:ext uri="{FF2B5EF4-FFF2-40B4-BE49-F238E27FC236}">
                <a16:creationId xmlns:a16="http://schemas.microsoft.com/office/drawing/2014/main" id="{AFF60244-E4DA-DC44-9DCC-E267E6EB7ABF}"/>
              </a:ext>
            </a:extLst>
          </p:cNvPr>
          <p:cNvSpPr/>
          <p:nvPr/>
        </p:nvSpPr>
        <p:spPr>
          <a:xfrm>
            <a:off x="951894" y="4003458"/>
            <a:ext cx="28252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여</a:t>
            </a:r>
            <a:endParaRPr sz="1200" dirty="0"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sp>
        <p:nvSpPr>
          <p:cNvPr id="36" name="Google Shape;234;p5">
            <a:extLst>
              <a:ext uri="{FF2B5EF4-FFF2-40B4-BE49-F238E27FC236}">
                <a16:creationId xmlns:a16="http://schemas.microsoft.com/office/drawing/2014/main" id="{B79251FE-663D-0F4B-BA0D-AE25F10A31F0}"/>
              </a:ext>
            </a:extLst>
          </p:cNvPr>
          <p:cNvSpPr txBox="1"/>
          <p:nvPr/>
        </p:nvSpPr>
        <p:spPr>
          <a:xfrm>
            <a:off x="4735521" y="4144182"/>
            <a:ext cx="26870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Work Sans"/>
                <a:sym typeface="Work Sans"/>
              </a:rPr>
              <a:t>AGE</a:t>
            </a:r>
            <a:endParaRPr sz="14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  <a:cs typeface="Work Sans"/>
              <a:sym typeface="Work Sans"/>
            </a:endParaRPr>
          </a:p>
        </p:txBody>
      </p:sp>
      <p:sp>
        <p:nvSpPr>
          <p:cNvPr id="37" name="Google Shape;235;p5">
            <a:extLst>
              <a:ext uri="{FF2B5EF4-FFF2-40B4-BE49-F238E27FC236}">
                <a16:creationId xmlns:a16="http://schemas.microsoft.com/office/drawing/2014/main" id="{8CC83E61-594A-9547-87F2-7DF912FBAB49}"/>
              </a:ext>
            </a:extLst>
          </p:cNvPr>
          <p:cNvSpPr/>
          <p:nvPr/>
        </p:nvSpPr>
        <p:spPr>
          <a:xfrm>
            <a:off x="4666400" y="4444345"/>
            <a:ext cx="2825286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응답자들</a:t>
            </a:r>
            <a:r>
              <a:rPr lang="en-US" sz="1100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의</a:t>
            </a:r>
            <a:r>
              <a:rPr lang="en-US" sz="11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연령대</a:t>
            </a:r>
            <a:endParaRPr sz="11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sp>
        <p:nvSpPr>
          <p:cNvPr id="38" name="Google Shape;236;p5">
            <a:extLst>
              <a:ext uri="{FF2B5EF4-FFF2-40B4-BE49-F238E27FC236}">
                <a16:creationId xmlns:a16="http://schemas.microsoft.com/office/drawing/2014/main" id="{0BA9EB86-41FB-2C42-B86C-FFF5AE0579F2}"/>
              </a:ext>
            </a:extLst>
          </p:cNvPr>
          <p:cNvSpPr txBox="1"/>
          <p:nvPr/>
        </p:nvSpPr>
        <p:spPr>
          <a:xfrm>
            <a:off x="7962911" y="4467407"/>
            <a:ext cx="2687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Work Sans"/>
                <a:sym typeface="Work Sans"/>
              </a:rPr>
              <a:t>AREA</a:t>
            </a:r>
            <a:endParaRPr sz="14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  <a:cs typeface="Work Sans"/>
              <a:sym typeface="Work Sans"/>
            </a:endParaRPr>
          </a:p>
        </p:txBody>
      </p:sp>
      <p:sp>
        <p:nvSpPr>
          <p:cNvPr id="39" name="Google Shape;237;p5">
            <a:extLst>
              <a:ext uri="{FF2B5EF4-FFF2-40B4-BE49-F238E27FC236}">
                <a16:creationId xmlns:a16="http://schemas.microsoft.com/office/drawing/2014/main" id="{8AAF7E51-BD13-2D46-9109-5AAA3637C4B3}"/>
              </a:ext>
            </a:extLst>
          </p:cNvPr>
          <p:cNvSpPr/>
          <p:nvPr/>
        </p:nvSpPr>
        <p:spPr>
          <a:xfrm>
            <a:off x="7965229" y="4769491"/>
            <a:ext cx="2825286" cy="3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응답자</a:t>
            </a:r>
            <a:r>
              <a:rPr lang="en-US" sz="1100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들의</a:t>
            </a:r>
            <a:r>
              <a:rPr lang="en-US" sz="11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거주지</a:t>
            </a:r>
            <a:endParaRPr sz="11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CF6E18AA-A836-8443-8634-8177631469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6925" r="22369" b="10677"/>
          <a:stretch/>
        </p:blipFill>
        <p:spPr>
          <a:xfrm>
            <a:off x="4826407" y="2544782"/>
            <a:ext cx="2562424" cy="2636072"/>
          </a:xfrm>
        </p:spPr>
      </p:pic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2E598632-F38F-3243-9C79-957D5F6D0A7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6" t="8049" r="22543" b="7388"/>
          <a:stretch/>
        </p:blipFill>
        <p:spPr>
          <a:xfrm>
            <a:off x="8527598" y="3294123"/>
            <a:ext cx="2612268" cy="261226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E8E398-8B75-8849-9E51-E8CA09C493F1}"/>
              </a:ext>
            </a:extLst>
          </p:cNvPr>
          <p:cNvSpPr txBox="1"/>
          <p:nvPr/>
        </p:nvSpPr>
        <p:spPr>
          <a:xfrm>
            <a:off x="5313995" y="4049605"/>
            <a:ext cx="541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AppleGothic" pitchFamily="2" charset="-127"/>
                <a:ea typeface="AppleGothic" pitchFamily="2" charset="-127"/>
              </a:rPr>
              <a:t>20</a:t>
            </a:r>
            <a:endParaRPr kumimoji="1" lang="ko-KR" altLang="en-US" sz="1200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5BA79-B922-3C4F-A1CE-D4E9B100F71E}"/>
              </a:ext>
            </a:extLst>
          </p:cNvPr>
          <p:cNvSpPr txBox="1"/>
          <p:nvPr/>
        </p:nvSpPr>
        <p:spPr>
          <a:xfrm>
            <a:off x="5674221" y="2775251"/>
            <a:ext cx="1940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10"/>
            </a:pPr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   </a:t>
            </a:r>
            <a:r>
              <a:rPr kumimoji="1" lang="en-US" altLang="ko-KR" sz="1200" dirty="0">
                <a:latin typeface="AppleGothic" pitchFamily="2" charset="-127"/>
                <a:ea typeface="AppleGothic" pitchFamily="2" charset="-127"/>
              </a:rPr>
              <a:t>30</a:t>
            </a:r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</a:t>
            </a:r>
            <a:endParaRPr kumimoji="1" lang="en-US" altLang="ko-KR" sz="1200" dirty="0">
              <a:latin typeface="AppleGothic" pitchFamily="2" charset="-127"/>
              <a:ea typeface="AppleGothic" pitchFamily="2" charset="-127"/>
            </a:endParaRPr>
          </a:p>
          <a:p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                   </a:t>
            </a:r>
            <a:r>
              <a:rPr kumimoji="1" lang="en-US" altLang="ko-KR" sz="1200" dirty="0">
                <a:latin typeface="AppleGothic" pitchFamily="2" charset="-127"/>
                <a:ea typeface="AppleGothic" pitchFamily="2" charset="-127"/>
              </a:rPr>
              <a:t>40</a:t>
            </a:r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</a:t>
            </a:r>
            <a:endParaRPr kumimoji="1" lang="en-US" altLang="ko-KR" sz="1200" dirty="0">
              <a:latin typeface="AppleGothic" pitchFamily="2" charset="-127"/>
              <a:ea typeface="AppleGothic" pitchFamily="2" charset="-127"/>
            </a:endParaRPr>
          </a:p>
          <a:p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                       </a:t>
            </a:r>
            <a:endParaRPr kumimoji="1" lang="en-US" altLang="ko-KR" sz="1200" dirty="0">
              <a:latin typeface="AppleGothic" pitchFamily="2" charset="-127"/>
              <a:ea typeface="AppleGothic" pitchFamily="2" charset="-127"/>
            </a:endParaRPr>
          </a:p>
          <a:p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                       </a:t>
            </a:r>
            <a:br>
              <a:rPr kumimoji="1" lang="en-US" altLang="ko-KR" sz="1200" dirty="0">
                <a:latin typeface="AppleGothic" pitchFamily="2" charset="-127"/>
                <a:ea typeface="AppleGothic" pitchFamily="2" charset="-127"/>
              </a:rPr>
            </a:br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                      </a:t>
            </a:r>
            <a:r>
              <a:rPr kumimoji="1" lang="en-US" altLang="ko-KR" sz="1200" dirty="0">
                <a:latin typeface="AppleGothic" pitchFamily="2" charset="-127"/>
                <a:ea typeface="AppleGothic" pitchFamily="2" charset="-127"/>
              </a:rPr>
              <a:t>50</a:t>
            </a:r>
          </a:p>
          <a:p>
            <a:endParaRPr kumimoji="1" lang="ko-KR" altLang="en-US" sz="1200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75EE6C-C940-C94F-81C3-E1564B92C5A3}"/>
              </a:ext>
            </a:extLst>
          </p:cNvPr>
          <p:cNvSpPr txBox="1"/>
          <p:nvPr/>
        </p:nvSpPr>
        <p:spPr>
          <a:xfrm>
            <a:off x="9034836" y="3445882"/>
            <a:ext cx="2313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           해외 </a:t>
            </a:r>
            <a:endParaRPr kumimoji="1" lang="en-US" altLang="ko-KR" sz="1200" dirty="0">
              <a:latin typeface="AppleGothic" pitchFamily="2" charset="-127"/>
              <a:ea typeface="AppleGothic" pitchFamily="2" charset="-127"/>
            </a:endParaRPr>
          </a:p>
          <a:p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서울          경상도</a:t>
            </a:r>
            <a:endParaRPr kumimoji="1" lang="en-US" altLang="ko-KR" sz="1200" dirty="0">
              <a:latin typeface="AppleGothic" pitchFamily="2" charset="-127"/>
              <a:ea typeface="AppleGothic" pitchFamily="2" charset="-127"/>
            </a:endParaRPr>
          </a:p>
          <a:p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     </a:t>
            </a:r>
            <a:endParaRPr kumimoji="1" lang="en-US" altLang="ko-KR" sz="1200" dirty="0">
              <a:latin typeface="AppleGothic" pitchFamily="2" charset="-127"/>
              <a:ea typeface="AppleGothic" pitchFamily="2" charset="-127"/>
            </a:endParaRPr>
          </a:p>
          <a:p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                          충청도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1996D-5487-DD48-8538-6FDB91A9674A}"/>
              </a:ext>
            </a:extLst>
          </p:cNvPr>
          <p:cNvSpPr txBox="1"/>
          <p:nvPr/>
        </p:nvSpPr>
        <p:spPr>
          <a:xfrm>
            <a:off x="9536123" y="5095546"/>
            <a:ext cx="843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AppleGothic" pitchFamily="2" charset="-127"/>
                <a:ea typeface="AppleGothic" pitchFamily="2" charset="-127"/>
              </a:rPr>
              <a:t>경기</a:t>
            </a:r>
          </a:p>
        </p:txBody>
      </p:sp>
    </p:spTree>
    <p:extLst>
      <p:ext uri="{BB962C8B-B14F-4D97-AF65-F5344CB8AC3E}">
        <p14:creationId xmlns:p14="http://schemas.microsoft.com/office/powerpoint/2010/main" val="297314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1A60693-2459-48DB-A0FA-C6752A16C2AF}"/>
              </a:ext>
            </a:extLst>
          </p:cNvPr>
          <p:cNvSpPr/>
          <p:nvPr/>
        </p:nvSpPr>
        <p:spPr>
          <a:xfrm rot="16200000" flipH="1" flipV="1">
            <a:off x="5856695" y="522695"/>
            <a:ext cx="6964680" cy="5705930"/>
          </a:xfrm>
          <a:custGeom>
            <a:avLst/>
            <a:gdLst>
              <a:gd name="connsiteX0" fmla="*/ 0 w 6964680"/>
              <a:gd name="connsiteY0" fmla="*/ 1569720 h 5705930"/>
              <a:gd name="connsiteX1" fmla="*/ 0 w 6964680"/>
              <a:gd name="connsiteY1" fmla="*/ 0 h 5705930"/>
              <a:gd name="connsiteX2" fmla="*/ 6964680 w 6964680"/>
              <a:gd name="connsiteY2" fmla="*/ 0 h 5705930"/>
              <a:gd name="connsiteX3" fmla="*/ 6964680 w 6964680"/>
              <a:gd name="connsiteY3" fmla="*/ 766284 h 5705930"/>
              <a:gd name="connsiteX4" fmla="*/ 6964680 w 6964680"/>
              <a:gd name="connsiteY4" fmla="*/ 1569720 h 5705930"/>
              <a:gd name="connsiteX5" fmla="*/ 6964680 w 6964680"/>
              <a:gd name="connsiteY5" fmla="*/ 4308131 h 5705930"/>
              <a:gd name="connsiteX6" fmla="*/ 4050798 w 6964680"/>
              <a:gd name="connsiteY6" fmla="*/ 5500526 h 5705930"/>
              <a:gd name="connsiteX7" fmla="*/ 237982 w 6964680"/>
              <a:gd name="connsiteY7" fmla="*/ 3771304 h 5705930"/>
              <a:gd name="connsiteX8" fmla="*/ 106680 w 6964680"/>
              <a:gd name="connsiteY8" fmla="*/ 3448689 h 5705930"/>
              <a:gd name="connsiteX9" fmla="*/ 106680 w 6964680"/>
              <a:gd name="connsiteY9" fmla="*/ 1569720 h 570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64680" h="5705930">
                <a:moveTo>
                  <a:pt x="0" y="1569720"/>
                </a:moveTo>
                <a:lnTo>
                  <a:pt x="0" y="0"/>
                </a:lnTo>
                <a:lnTo>
                  <a:pt x="6964680" y="0"/>
                </a:lnTo>
                <a:lnTo>
                  <a:pt x="6964680" y="766284"/>
                </a:lnTo>
                <a:lnTo>
                  <a:pt x="6964680" y="1569720"/>
                </a:lnTo>
                <a:lnTo>
                  <a:pt x="6964680" y="4308131"/>
                </a:lnTo>
                <a:lnTo>
                  <a:pt x="4050798" y="5500526"/>
                </a:lnTo>
                <a:cubicBezTo>
                  <a:pt x="2573902" y="6104194"/>
                  <a:pt x="956030" y="5332604"/>
                  <a:pt x="237982" y="3771304"/>
                </a:cubicBezTo>
                <a:lnTo>
                  <a:pt x="106680" y="3448689"/>
                </a:lnTo>
                <a:lnTo>
                  <a:pt x="106680" y="156972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D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A7C9215-36E2-46AB-8D9A-F416D82C851F}"/>
              </a:ext>
            </a:extLst>
          </p:cNvPr>
          <p:cNvSpPr/>
          <p:nvPr/>
        </p:nvSpPr>
        <p:spPr>
          <a:xfrm>
            <a:off x="8413735" y="1787585"/>
            <a:ext cx="3533916" cy="320880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0798B08-B4DA-41B1-8E5B-C1141221DBE9}"/>
              </a:ext>
            </a:extLst>
          </p:cNvPr>
          <p:cNvSpPr/>
          <p:nvPr/>
        </p:nvSpPr>
        <p:spPr>
          <a:xfrm>
            <a:off x="4858861" y="179154"/>
            <a:ext cx="3370981" cy="320880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10F500B-C389-41ED-B47D-25DE18D1DB5F}"/>
              </a:ext>
            </a:extLst>
          </p:cNvPr>
          <p:cNvSpPr/>
          <p:nvPr/>
        </p:nvSpPr>
        <p:spPr>
          <a:xfrm>
            <a:off x="4844866" y="3487883"/>
            <a:ext cx="3330638" cy="3138118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6096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B56436F4-83BD-4BDE-AF9B-A96F12DD7E2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" y="-32764"/>
            <a:ext cx="1837944" cy="757491"/>
          </a:xfrm>
          <a:custGeom>
            <a:avLst/>
            <a:gdLst>
              <a:gd name="T0" fmla="*/ 0 w 7382"/>
              <a:gd name="T1" fmla="*/ 189 h 2091"/>
              <a:gd name="T2" fmla="*/ 2446 w 7382"/>
              <a:gd name="T3" fmla="*/ 1990 h 2091"/>
              <a:gd name="T4" fmla="*/ 5292 w 7382"/>
              <a:gd name="T5" fmla="*/ 701 h 2091"/>
              <a:gd name="T6" fmla="*/ 7382 w 7382"/>
              <a:gd name="T7" fmla="*/ 0 h 2091"/>
              <a:gd name="T8" fmla="*/ 0 w 7382"/>
              <a:gd name="T9" fmla="*/ 0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82" h="2091">
                <a:moveTo>
                  <a:pt x="0" y="189"/>
                </a:moveTo>
                <a:cubicBezTo>
                  <a:pt x="0" y="189"/>
                  <a:pt x="467" y="1890"/>
                  <a:pt x="2446" y="1990"/>
                </a:cubicBezTo>
                <a:cubicBezTo>
                  <a:pt x="4425" y="2091"/>
                  <a:pt x="3803" y="467"/>
                  <a:pt x="5292" y="701"/>
                </a:cubicBezTo>
                <a:cubicBezTo>
                  <a:pt x="6782" y="934"/>
                  <a:pt x="6826" y="1479"/>
                  <a:pt x="738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247B202-574E-475F-8F18-7C96AF7E80B2}"/>
              </a:ext>
            </a:extLst>
          </p:cNvPr>
          <p:cNvSpPr>
            <a:spLocks/>
          </p:cNvSpPr>
          <p:nvPr/>
        </p:nvSpPr>
        <p:spPr bwMode="auto">
          <a:xfrm>
            <a:off x="10835120" y="5614416"/>
            <a:ext cx="1356879" cy="1243584"/>
          </a:xfrm>
          <a:custGeom>
            <a:avLst/>
            <a:gdLst>
              <a:gd name="connsiteX0" fmla="*/ 4978143 w 5528969"/>
              <a:gd name="connsiteY0" fmla="*/ 6 h 5067316"/>
              <a:gd name="connsiteX1" fmla="*/ 5349222 w 5528969"/>
              <a:gd name="connsiteY1" fmla="*/ 58004 h 5067316"/>
              <a:gd name="connsiteX2" fmla="*/ 5528969 w 5528969"/>
              <a:gd name="connsiteY2" fmla="*/ 143254 h 5067316"/>
              <a:gd name="connsiteX3" fmla="*/ 5528969 w 5528969"/>
              <a:gd name="connsiteY3" fmla="*/ 4692260 h 5067316"/>
              <a:gd name="connsiteX4" fmla="*/ 4280571 w 5528969"/>
              <a:gd name="connsiteY4" fmla="*/ 4639153 h 5067316"/>
              <a:gd name="connsiteX5" fmla="*/ 3238250 w 5528969"/>
              <a:gd name="connsiteY5" fmla="*/ 4991334 h 5067316"/>
              <a:gd name="connsiteX6" fmla="*/ 3081631 w 5528969"/>
              <a:gd name="connsiteY6" fmla="*/ 5067316 h 5067316"/>
              <a:gd name="connsiteX7" fmla="*/ 64591 w 5528969"/>
              <a:gd name="connsiteY7" fmla="*/ 5067316 h 5067316"/>
              <a:gd name="connsiteX8" fmla="*/ 52410 w 5528969"/>
              <a:gd name="connsiteY8" fmla="*/ 5040090 h 5067316"/>
              <a:gd name="connsiteX9" fmla="*/ 350 w 5528969"/>
              <a:gd name="connsiteY9" fmla="*/ 4731391 h 5067316"/>
              <a:gd name="connsiteX10" fmla="*/ 389333 w 5528969"/>
              <a:gd name="connsiteY10" fmla="*/ 4020041 h 5067316"/>
              <a:gd name="connsiteX11" fmla="*/ 1498708 w 5528969"/>
              <a:gd name="connsiteY11" fmla="*/ 3599380 h 5067316"/>
              <a:gd name="connsiteX12" fmla="*/ 2549103 w 5528969"/>
              <a:gd name="connsiteY12" fmla="*/ 2338796 h 5067316"/>
              <a:gd name="connsiteX13" fmla="*/ 3301793 w 5528969"/>
              <a:gd name="connsiteY13" fmla="*/ 849014 h 5067316"/>
              <a:gd name="connsiteX14" fmla="*/ 4600745 w 5528969"/>
              <a:gd name="connsiteY14" fmla="*/ 42631 h 5067316"/>
              <a:gd name="connsiteX15" fmla="*/ 4978143 w 5528969"/>
              <a:gd name="connsiteY15" fmla="*/ 6 h 506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8969" h="5067316">
                <a:moveTo>
                  <a:pt x="4978143" y="6"/>
                </a:moveTo>
                <a:cubicBezTo>
                  <a:pt x="5104528" y="355"/>
                  <a:pt x="5229859" y="17475"/>
                  <a:pt x="5349222" y="58004"/>
                </a:cubicBezTo>
                <a:cubicBezTo>
                  <a:pt x="5411010" y="78967"/>
                  <a:pt x="5471394" y="108315"/>
                  <a:pt x="5528969" y="143254"/>
                </a:cubicBezTo>
                <a:cubicBezTo>
                  <a:pt x="5528969" y="143254"/>
                  <a:pt x="5528969" y="143254"/>
                  <a:pt x="5528969" y="4692260"/>
                </a:cubicBezTo>
                <a:cubicBezTo>
                  <a:pt x="5111900" y="4654526"/>
                  <a:pt x="4693427" y="4584649"/>
                  <a:pt x="4280571" y="4639153"/>
                </a:cubicBezTo>
                <a:cubicBezTo>
                  <a:pt x="3913354" y="4688067"/>
                  <a:pt x="3573871" y="4831315"/>
                  <a:pt x="3238250" y="4991334"/>
                </a:cubicBezTo>
                <a:lnTo>
                  <a:pt x="3081631" y="5067316"/>
                </a:lnTo>
                <a:lnTo>
                  <a:pt x="64591" y="5067316"/>
                </a:lnTo>
                <a:lnTo>
                  <a:pt x="52410" y="5040090"/>
                </a:lnTo>
                <a:cubicBezTo>
                  <a:pt x="15556" y="4941613"/>
                  <a:pt x="-2810" y="4836207"/>
                  <a:pt x="350" y="4731391"/>
                </a:cubicBezTo>
                <a:cubicBezTo>
                  <a:pt x="8776" y="4451882"/>
                  <a:pt x="161841" y="4183554"/>
                  <a:pt x="389333" y="4020041"/>
                </a:cubicBezTo>
                <a:cubicBezTo>
                  <a:pt x="712316" y="3789446"/>
                  <a:pt x="1140619" y="3769881"/>
                  <a:pt x="1498708" y="3599380"/>
                </a:cubicBezTo>
                <a:cubicBezTo>
                  <a:pt x="2004246" y="3360400"/>
                  <a:pt x="2321611" y="2848899"/>
                  <a:pt x="2549103" y="2338796"/>
                </a:cubicBezTo>
                <a:cubicBezTo>
                  <a:pt x="2778000" y="1830090"/>
                  <a:pt x="2953534" y="1285047"/>
                  <a:pt x="3301793" y="849014"/>
                </a:cubicBezTo>
                <a:cubicBezTo>
                  <a:pt x="3626180" y="443726"/>
                  <a:pt x="4092399" y="154434"/>
                  <a:pt x="4600745" y="42631"/>
                </a:cubicBezTo>
                <a:cubicBezTo>
                  <a:pt x="4724321" y="16077"/>
                  <a:pt x="4851759" y="-344"/>
                  <a:pt x="4978143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50900" sx="102000" sy="102000" algn="ctr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A42D874-35E6-4043-92A2-E38C032C8E5B}"/>
              </a:ext>
            </a:extLst>
          </p:cNvPr>
          <p:cNvSpPr>
            <a:spLocks/>
          </p:cNvSpPr>
          <p:nvPr/>
        </p:nvSpPr>
        <p:spPr bwMode="auto">
          <a:xfrm rot="20069059">
            <a:off x="115007" y="6157527"/>
            <a:ext cx="560841" cy="506914"/>
          </a:xfrm>
          <a:custGeom>
            <a:avLst/>
            <a:gdLst>
              <a:gd name="T0" fmla="*/ 1234 w 1271"/>
              <a:gd name="T1" fmla="*/ 834 h 1140"/>
              <a:gd name="T2" fmla="*/ 812 w 1271"/>
              <a:gd name="T3" fmla="*/ 102 h 1140"/>
              <a:gd name="T4" fmla="*/ 635 w 1271"/>
              <a:gd name="T5" fmla="*/ 0 h 1140"/>
              <a:gd name="T6" fmla="*/ 458 w 1271"/>
              <a:gd name="T7" fmla="*/ 102 h 1140"/>
              <a:gd name="T8" fmla="*/ 36 w 1271"/>
              <a:gd name="T9" fmla="*/ 834 h 1140"/>
              <a:gd name="T10" fmla="*/ 36 w 1271"/>
              <a:gd name="T11" fmla="*/ 1038 h 1140"/>
              <a:gd name="T12" fmla="*/ 212 w 1271"/>
              <a:gd name="T13" fmla="*/ 1140 h 1140"/>
              <a:gd name="T14" fmla="*/ 1058 w 1271"/>
              <a:gd name="T15" fmla="*/ 1140 h 1140"/>
              <a:gd name="T16" fmla="*/ 1234 w 1271"/>
              <a:gd name="T17" fmla="*/ 1037 h 1140"/>
              <a:gd name="T18" fmla="*/ 1234 w 1271"/>
              <a:gd name="T19" fmla="*/ 834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1" h="1140">
                <a:moveTo>
                  <a:pt x="1234" y="834"/>
                </a:moveTo>
                <a:cubicBezTo>
                  <a:pt x="812" y="102"/>
                  <a:pt x="812" y="102"/>
                  <a:pt x="812" y="102"/>
                </a:cubicBezTo>
                <a:cubicBezTo>
                  <a:pt x="775" y="39"/>
                  <a:pt x="708" y="0"/>
                  <a:pt x="635" y="0"/>
                </a:cubicBezTo>
                <a:cubicBezTo>
                  <a:pt x="562" y="0"/>
                  <a:pt x="495" y="39"/>
                  <a:pt x="458" y="102"/>
                </a:cubicBezTo>
                <a:cubicBezTo>
                  <a:pt x="36" y="834"/>
                  <a:pt x="36" y="834"/>
                  <a:pt x="36" y="834"/>
                </a:cubicBezTo>
                <a:cubicBezTo>
                  <a:pt x="0" y="896"/>
                  <a:pt x="0" y="975"/>
                  <a:pt x="36" y="1038"/>
                </a:cubicBezTo>
                <a:cubicBezTo>
                  <a:pt x="72" y="1100"/>
                  <a:pt x="140" y="1140"/>
                  <a:pt x="212" y="1140"/>
                </a:cubicBezTo>
                <a:cubicBezTo>
                  <a:pt x="1058" y="1140"/>
                  <a:pt x="1058" y="1140"/>
                  <a:pt x="1058" y="1140"/>
                </a:cubicBezTo>
                <a:cubicBezTo>
                  <a:pt x="1130" y="1140"/>
                  <a:pt x="1198" y="1100"/>
                  <a:pt x="1234" y="1037"/>
                </a:cubicBezTo>
                <a:cubicBezTo>
                  <a:pt x="1271" y="975"/>
                  <a:pt x="1271" y="896"/>
                  <a:pt x="1234" y="8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77800" dist="50800" dir="54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AB144-1B33-4A14-A559-03359D6B66D0}"/>
              </a:ext>
            </a:extLst>
          </p:cNvPr>
          <p:cNvSpPr txBox="1"/>
          <p:nvPr/>
        </p:nvSpPr>
        <p:spPr>
          <a:xfrm>
            <a:off x="407284" y="1290799"/>
            <a:ext cx="3784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H&amp;B</a:t>
            </a: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AppleGothic" pitchFamily="2" charset="-127"/>
                <a:ea typeface="AppleGothic" pitchFamily="2" charset="-127"/>
              </a:rPr>
              <a:t> 및 화장품에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ko-KR" altLang="en-US" sz="3200" dirty="0">
                <a:solidFill>
                  <a:schemeClr val="accent3"/>
                </a:solidFill>
                <a:latin typeface="AppleGothic" pitchFamily="2" charset="-127"/>
                <a:ea typeface="AppleGothic" pitchFamily="2" charset="-127"/>
              </a:rPr>
              <a:t>관한 응답과 분석</a:t>
            </a:r>
            <a:endParaRPr lang="id-ID" sz="3200" dirty="0">
              <a:solidFill>
                <a:schemeClr val="accent3"/>
              </a:solidFill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56D625-147A-4CF2-B035-57DDC0596855}"/>
              </a:ext>
            </a:extLst>
          </p:cNvPr>
          <p:cNvGrpSpPr/>
          <p:nvPr/>
        </p:nvGrpSpPr>
        <p:grpSpPr>
          <a:xfrm flipV="1">
            <a:off x="525495" y="2408961"/>
            <a:ext cx="822960" cy="139045"/>
            <a:chOff x="5163668" y="4143099"/>
            <a:chExt cx="4474514" cy="1026196"/>
          </a:xfrm>
        </p:grpSpPr>
        <p:sp>
          <p:nvSpPr>
            <p:cNvPr id="28" name="Freeform: Shape 12">
              <a:extLst>
                <a:ext uri="{FF2B5EF4-FFF2-40B4-BE49-F238E27FC236}">
                  <a16:creationId xmlns:a16="http://schemas.microsoft.com/office/drawing/2014/main" id="{928E640C-32B0-406C-B41E-05AA6E8CCAAA}"/>
                </a:ext>
              </a:extLst>
            </p:cNvPr>
            <p:cNvSpPr/>
            <p:nvPr/>
          </p:nvSpPr>
          <p:spPr>
            <a:xfrm>
              <a:off x="5163668" y="4143099"/>
              <a:ext cx="2237257" cy="1026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B75B96C8-B9AA-4B80-882D-609A64773B08}"/>
                </a:ext>
              </a:extLst>
            </p:cNvPr>
            <p:cNvSpPr/>
            <p:nvPr/>
          </p:nvSpPr>
          <p:spPr>
            <a:xfrm flipH="1">
              <a:off x="7400925" y="4143099"/>
              <a:ext cx="2237257" cy="10261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0338842-16EC-4A61-A041-62EB20E75F08}"/>
              </a:ext>
            </a:extLst>
          </p:cNvPr>
          <p:cNvSpPr/>
          <p:nvPr/>
        </p:nvSpPr>
        <p:spPr>
          <a:xfrm>
            <a:off x="234862" y="4335911"/>
            <a:ext cx="4562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국내 화장품 브랜드를 구매 시 </a:t>
            </a:r>
            <a:r>
              <a:rPr lang="ko-KR" altLang="en-US" sz="1400" b="1" u="sng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화장품 성분</a:t>
            </a:r>
            <a:r>
              <a:rPr lang="ko-KR" altLang="en-US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에 가장 큰 만족도를 나타낸다</a:t>
            </a:r>
            <a:r>
              <a:rPr lang="en-US" altLang="ko-KR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. </a:t>
            </a:r>
            <a:endParaRPr lang="ko-KR" altLang="en-US" sz="1400" dirty="0">
              <a:solidFill>
                <a:srgbClr val="7F7F7F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D58FE7-D1B3-49B8-9597-A09CFB4F0303}"/>
              </a:ext>
            </a:extLst>
          </p:cNvPr>
          <p:cNvSpPr/>
          <p:nvPr/>
        </p:nvSpPr>
        <p:spPr>
          <a:xfrm>
            <a:off x="234862" y="4025071"/>
            <a:ext cx="3108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161616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국내 화장품에 대한 만족도</a:t>
            </a:r>
            <a:endParaRPr lang="ko-KR" altLang="en-US" sz="1600" b="1" dirty="0">
              <a:solidFill>
                <a:srgbClr val="262626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003A7E-D291-4A55-BB14-C197274CCD9E}"/>
              </a:ext>
            </a:extLst>
          </p:cNvPr>
          <p:cNvSpPr/>
          <p:nvPr/>
        </p:nvSpPr>
        <p:spPr>
          <a:xfrm>
            <a:off x="234863" y="3050090"/>
            <a:ext cx="4132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소비자들은 </a:t>
            </a:r>
            <a:r>
              <a:rPr lang="ko-KR" altLang="en-US" sz="1400" dirty="0" err="1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헬스앤뷰티</a:t>
            </a:r>
            <a:r>
              <a:rPr lang="ko-KR" altLang="en-US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 스토어의 </a:t>
            </a:r>
            <a:r>
              <a:rPr lang="ko-KR" altLang="en-US" sz="1400" b="1" u="sng" dirty="0" err="1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멤버쉽</a:t>
            </a:r>
            <a:r>
              <a:rPr lang="ko-KR" altLang="en-US" sz="1400" b="1" u="sng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 제도에 가장 큰 매력</a:t>
            </a:r>
            <a:r>
              <a:rPr lang="ko-KR" altLang="en-US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을 느끼는 것으로 나타났으며 화장품 구매 시 무료로 제공되는 </a:t>
            </a:r>
            <a:r>
              <a:rPr lang="ko-KR" altLang="en-US" sz="1400" b="1" u="sng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샘플에는 큰 매력을 느끼지 못하는 것</a:t>
            </a:r>
            <a:r>
              <a:rPr lang="ko-KR" altLang="en-US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으로 조사되었다</a:t>
            </a:r>
            <a:r>
              <a:rPr lang="en-US" altLang="ko-KR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. </a:t>
            </a:r>
            <a:endParaRPr lang="ko-KR" altLang="en-US" sz="1400" dirty="0">
              <a:solidFill>
                <a:srgbClr val="7F7F7F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FF46B0-02C0-4CCF-943D-E0BF27FC7B38}"/>
              </a:ext>
            </a:extLst>
          </p:cNvPr>
          <p:cNvSpPr/>
          <p:nvPr/>
        </p:nvSpPr>
        <p:spPr>
          <a:xfrm>
            <a:off x="234862" y="2739250"/>
            <a:ext cx="3108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161616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H&amp;B</a:t>
            </a:r>
            <a:r>
              <a:rPr lang="ko-KR" altLang="en-US" sz="1600" b="1" dirty="0">
                <a:solidFill>
                  <a:srgbClr val="161616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 스토어에 기대하는 것</a:t>
            </a:r>
            <a:endParaRPr lang="ko-KR" altLang="en-US" sz="1600" b="1" dirty="0">
              <a:solidFill>
                <a:srgbClr val="262626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EF01FABA-D2EF-FF46-9659-048D0D5F38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8" r="5528"/>
          <a:stretch/>
        </p:blipFill>
        <p:spPr>
          <a:xfrm>
            <a:off x="8661763" y="2139078"/>
            <a:ext cx="3056014" cy="2579844"/>
          </a:xfrm>
        </p:spPr>
      </p:pic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8EFAB1A1-86BD-394B-8A8A-73B955D84E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r="3732"/>
          <a:stretch/>
        </p:blipFill>
        <p:spPr>
          <a:xfrm>
            <a:off x="5069245" y="3806478"/>
            <a:ext cx="2877440" cy="2579844"/>
          </a:xfrm>
        </p:spPr>
      </p:pic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905F0EFC-8CD5-024D-ABD0-6EFAC215C5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8" t="-635" r="3440" b="635"/>
          <a:stretch/>
        </p:blipFill>
        <p:spPr>
          <a:xfrm>
            <a:off x="5055246" y="493633"/>
            <a:ext cx="2994208" cy="2579844"/>
          </a:xfr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CFD2B129-330E-4D48-A59D-69B119E3FEE3}"/>
              </a:ext>
            </a:extLst>
          </p:cNvPr>
          <p:cNvSpPr/>
          <p:nvPr/>
        </p:nvSpPr>
        <p:spPr>
          <a:xfrm>
            <a:off x="234862" y="5308122"/>
            <a:ext cx="45622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해외 화장품 브랜드를 구매 시 </a:t>
            </a:r>
            <a:r>
              <a:rPr lang="ko-KR" altLang="en-US" sz="1400" b="1" u="sng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브랜드 가치와 디자인</a:t>
            </a:r>
            <a:r>
              <a:rPr lang="ko-KR" altLang="en-US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을 가장 중요하게 생각한다</a:t>
            </a:r>
            <a:r>
              <a:rPr lang="en-US" altLang="ko-KR" sz="1400" dirty="0">
                <a:solidFill>
                  <a:srgbClr val="7F7F7F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. </a:t>
            </a:r>
            <a:endParaRPr lang="ko-KR" altLang="en-US" sz="1400" dirty="0">
              <a:solidFill>
                <a:srgbClr val="7F7F7F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61F9528C-A67F-924C-A31E-9465E7539D23}"/>
              </a:ext>
            </a:extLst>
          </p:cNvPr>
          <p:cNvSpPr/>
          <p:nvPr/>
        </p:nvSpPr>
        <p:spPr>
          <a:xfrm>
            <a:off x="234862" y="4997282"/>
            <a:ext cx="3108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161616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해외 화장품에 대한 만족도</a:t>
            </a:r>
            <a:endParaRPr lang="ko-KR" altLang="en-US" sz="1600" b="1" dirty="0">
              <a:solidFill>
                <a:srgbClr val="262626"/>
              </a:solidFill>
              <a:latin typeface="AppleGothic" pitchFamily="2" charset="-127"/>
              <a:ea typeface="AppleGothic" pitchFamily="2" charset="-127"/>
              <a:cs typeface="Open Sans"/>
              <a:sym typeface="Open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DBCA2E-B91A-0A4E-8BC7-388534BFBEFC}"/>
              </a:ext>
            </a:extLst>
          </p:cNvPr>
          <p:cNvSpPr txBox="1"/>
          <p:nvPr/>
        </p:nvSpPr>
        <p:spPr>
          <a:xfrm>
            <a:off x="10353618" y="161315"/>
            <a:ext cx="159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Segoe UI" panose="020B0502040204020203" pitchFamily="34" charset="0"/>
              </a:rPr>
              <a:t>08</a:t>
            </a:r>
            <a:endParaRPr lang="en-ID" b="1" dirty="0">
              <a:solidFill>
                <a:schemeClr val="bg1"/>
              </a:solidFill>
              <a:latin typeface="AppleGothic" pitchFamily="2" charset="-127"/>
              <a:ea typeface="AppleGothic" pitchFamily="2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B76C6-6541-0B4F-8903-C6A486619A0A}"/>
              </a:ext>
            </a:extLst>
          </p:cNvPr>
          <p:cNvSpPr txBox="1"/>
          <p:nvPr/>
        </p:nvSpPr>
        <p:spPr>
          <a:xfrm>
            <a:off x="5678905" y="3073477"/>
            <a:ext cx="170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</a:rPr>
              <a:t>국내 화장품 만족도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D8809E-9FA9-A44F-90B8-3A9CB8E0B565}"/>
              </a:ext>
            </a:extLst>
          </p:cNvPr>
          <p:cNvSpPr txBox="1"/>
          <p:nvPr/>
        </p:nvSpPr>
        <p:spPr>
          <a:xfrm>
            <a:off x="5674892" y="3502607"/>
            <a:ext cx="170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</a:rPr>
              <a:t>해외 화장품 만족도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C8C971-2F85-C74E-A508-304BE3741A56}"/>
              </a:ext>
            </a:extLst>
          </p:cNvPr>
          <p:cNvSpPr/>
          <p:nvPr/>
        </p:nvSpPr>
        <p:spPr>
          <a:xfrm>
            <a:off x="8842395" y="1827109"/>
            <a:ext cx="2672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600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H&amp;B</a:t>
            </a:r>
            <a:r>
              <a:rPr lang="ko-KR" altLang="en-US" sz="1600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  <a:cs typeface="Open Sans"/>
                <a:sym typeface="Open Sans"/>
              </a:rPr>
              <a:t> 스토어에 기대하는 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BE40F-B65A-8D41-B056-04951D9E1E0E}"/>
              </a:ext>
            </a:extLst>
          </p:cNvPr>
          <p:cNvSpPr txBox="1"/>
          <p:nvPr/>
        </p:nvSpPr>
        <p:spPr>
          <a:xfrm>
            <a:off x="7384366" y="578775"/>
            <a:ext cx="6650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00" dirty="0"/>
              <a:t>화장품 성분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40878-3BE4-6341-9802-137CC897731A}"/>
              </a:ext>
            </a:extLst>
          </p:cNvPr>
          <p:cNvSpPr txBox="1"/>
          <p:nvPr/>
        </p:nvSpPr>
        <p:spPr>
          <a:xfrm>
            <a:off x="6753891" y="3904169"/>
            <a:ext cx="6650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00" dirty="0"/>
              <a:t>브랜드 가치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3B4506-9860-A74A-8F56-147FE1AE1421}"/>
              </a:ext>
            </a:extLst>
          </p:cNvPr>
          <p:cNvSpPr txBox="1"/>
          <p:nvPr/>
        </p:nvSpPr>
        <p:spPr>
          <a:xfrm>
            <a:off x="11072194" y="2196874"/>
            <a:ext cx="6650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00" dirty="0" err="1"/>
              <a:t>멤버쉽</a:t>
            </a:r>
            <a:r>
              <a:rPr kumimoji="1" lang="ko-KR" altLang="en-US" sz="700" dirty="0"/>
              <a:t> 제도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4E29C8-F100-4E4C-A02F-ED13A4131268}"/>
              </a:ext>
            </a:extLst>
          </p:cNvPr>
          <p:cNvSpPr txBox="1"/>
          <p:nvPr/>
        </p:nvSpPr>
        <p:spPr>
          <a:xfrm>
            <a:off x="9636689" y="2808499"/>
            <a:ext cx="6650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00" dirty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942655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QR - Yellow to Pin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FA6500"/>
      </a:accent2>
      <a:accent3>
        <a:srgbClr val="FF5050"/>
      </a:accent3>
      <a:accent4>
        <a:srgbClr val="FF0066"/>
      </a:accent4>
      <a:accent5>
        <a:srgbClr val="CC3399"/>
      </a:accent5>
      <a:accent6>
        <a:srgbClr val="FF006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6834</TotalTime>
  <Words>1860</Words>
  <Application>Microsoft Macintosh PowerPoint</Application>
  <PresentationFormat>와이드스크린</PresentationFormat>
  <Paragraphs>254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맑은 고딕</vt:lpstr>
      <vt:lpstr>AppleGothic</vt:lpstr>
      <vt:lpstr>Harlow Solid Italic</vt:lpstr>
      <vt:lpstr>Arial</vt:lpstr>
      <vt:lpstr>Calibri</vt:lpstr>
      <vt:lpstr>Calibri Light</vt:lpstr>
      <vt:lpstr>Segoe UI</vt:lpstr>
      <vt:lpstr>Work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Lee jiyeong</cp:lastModifiedBy>
  <cp:revision>106</cp:revision>
  <cp:lastPrinted>2021-10-16T13:15:52Z</cp:lastPrinted>
  <dcterms:created xsi:type="dcterms:W3CDTF">2019-07-27T06:01:45Z</dcterms:created>
  <dcterms:modified xsi:type="dcterms:W3CDTF">2021-10-18T12:19:52Z</dcterms:modified>
</cp:coreProperties>
</file>